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24" r:id="rId2"/>
    <p:sldId id="258" r:id="rId3"/>
    <p:sldId id="259" r:id="rId4"/>
    <p:sldId id="313" r:id="rId5"/>
    <p:sldId id="335" r:id="rId6"/>
    <p:sldId id="322" r:id="rId7"/>
    <p:sldId id="475" r:id="rId8"/>
    <p:sldId id="260" r:id="rId9"/>
    <p:sldId id="261" r:id="rId10"/>
    <p:sldId id="262" r:id="rId11"/>
    <p:sldId id="474" r:id="rId12"/>
    <p:sldId id="263" r:id="rId13"/>
    <p:sldId id="476" r:id="rId14"/>
    <p:sldId id="264" r:id="rId15"/>
    <p:sldId id="477" r:id="rId16"/>
    <p:sldId id="266" r:id="rId17"/>
    <p:sldId id="271" r:id="rId18"/>
    <p:sldId id="265" r:id="rId19"/>
    <p:sldId id="267" r:id="rId20"/>
    <p:sldId id="268" r:id="rId21"/>
    <p:sldId id="269" r:id="rId22"/>
    <p:sldId id="270" r:id="rId23"/>
    <p:sldId id="434" r:id="rId24"/>
    <p:sldId id="478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3" r:id="rId41"/>
    <p:sldId id="464" r:id="rId42"/>
    <p:sldId id="465" r:id="rId43"/>
    <p:sldId id="466" r:id="rId44"/>
    <p:sldId id="469" r:id="rId45"/>
    <p:sldId id="468" r:id="rId46"/>
    <p:sldId id="479" r:id="rId47"/>
    <p:sldId id="280" r:id="rId48"/>
    <p:sldId id="282" r:id="rId49"/>
    <p:sldId id="472" r:id="rId50"/>
    <p:sldId id="473" r:id="rId51"/>
    <p:sldId id="471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47"/>
    <p:restoredTop sz="94624"/>
  </p:normalViewPr>
  <p:slideViewPr>
    <p:cSldViewPr>
      <p:cViewPr varScale="1">
        <p:scale>
          <a:sx n="85" d="100"/>
          <a:sy n="85" d="100"/>
        </p:scale>
        <p:origin x="9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975BC-01F2-C145-9BB6-2C944BF42412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44B96-1B36-524B-BDAB-0EA564A84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86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9CECB-8C32-1F4E-A38C-D6E05A0076D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fix-point implementation in tools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remove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init.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set.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Hytech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accept the automaton, but there is no guarantee on termination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BFAB-8FF8-6341-B15F-2DC5881882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0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8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7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5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5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4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8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1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6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0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2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F6527-14CD-4906-9DC2-7F97B7374D8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1FA1F-572A-414C-A71F-FAE88381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8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ppaal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engr-courses.engr.illinois.edu/ece584/papers/aah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lr.de/content/en/articles/news/2021/03/20210923_dlr-is-developing-a-launch-coordination-center.html" TargetMode="External"/><Relationship Id="rId2" Type="http://schemas.openxmlformats.org/officeDocument/2006/relationships/hyperlink" Target="https://cacm.acm.org/news/256258-in-space-no-one-can-fix-your-sign-errors/full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engr-courses.engr.illinois.edu/ece584/papers/alur_dill94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engr-courses.engr.illinois.edu/ece584/papers/henz_whats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301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8.png"/><Relationship Id="rId4" Type="http://schemas.openxmlformats.org/officeDocument/2006/relationships/image" Target="../media/image2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0.png"/><Relationship Id="rId7" Type="http://schemas.openxmlformats.org/officeDocument/2006/relationships/image" Target="../media/image15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0.png"/><Relationship Id="rId9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00.png"/><Relationship Id="rId7" Type="http://schemas.openxmlformats.org/officeDocument/2006/relationships/image" Target="../media/image31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340.png"/><Relationship Id="rId5" Type="http://schemas.openxmlformats.org/officeDocument/2006/relationships/image" Target="../media/image300.png"/><Relationship Id="rId10" Type="http://schemas.openxmlformats.org/officeDocument/2006/relationships/image" Target="../media/image330.png"/><Relationship Id="rId4" Type="http://schemas.openxmlformats.org/officeDocument/2006/relationships/image" Target="../media/image211.png"/><Relationship Id="rId9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745728"/>
          </a:xfrm>
        </p:spPr>
        <p:txBody>
          <a:bodyPr>
            <a:normAutofit/>
          </a:bodyPr>
          <a:lstStyle/>
          <a:p>
            <a:r>
              <a:rPr lang="en-US" sz="4000" dirty="0"/>
              <a:t>Reachability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Sayan Mitra</a:t>
            </a:r>
          </a:p>
          <a:p>
            <a:r>
              <a:rPr lang="en-US" dirty="0"/>
              <a:t>Verifying </a:t>
            </a:r>
            <a:r>
              <a:rPr lang="en-US"/>
              <a:t>cyberphysical</a:t>
            </a:r>
            <a:r>
              <a:rPr lang="en-US" dirty="0"/>
              <a:t> systems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Light switch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00200"/>
                <a:ext cx="4724400" cy="4953000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US" sz="3400" b="1" dirty="0"/>
                  <a:t>Math Formulation</a:t>
                </a:r>
              </a:p>
              <a:p>
                <a:pPr marL="0" indent="0">
                  <a:buNone/>
                </a:pPr>
                <a:r>
                  <a:rPr lang="en-US" sz="3400" b="1" dirty="0"/>
                  <a:t>automaton </a:t>
                </a:r>
                <a:r>
                  <a:rPr lang="en-US" sz="3400" dirty="0"/>
                  <a:t>Switch</a:t>
                </a:r>
              </a:p>
              <a:p>
                <a:pPr marL="400050" lvl="1" indent="0">
                  <a:buNone/>
                </a:pPr>
                <a:r>
                  <a:rPr lang="en-US" sz="3400" b="1" dirty="0"/>
                  <a:t>variables</a:t>
                </a:r>
              </a:p>
              <a:p>
                <a:pPr marL="400050" lvl="1" indent="0">
                  <a:buNone/>
                </a:pPr>
                <a:r>
                  <a:rPr lang="en-US" sz="3400" b="1" dirty="0"/>
                  <a:t>internal </a:t>
                </a:r>
                <a:r>
                  <a:rPr lang="en-US" sz="3400" dirty="0"/>
                  <a:t>x, y:Real := 0, </a:t>
                </a:r>
                <a:r>
                  <a:rPr lang="en-US" sz="3400" dirty="0" err="1"/>
                  <a:t>loc</a:t>
                </a:r>
                <a:r>
                  <a:rPr lang="en-US" sz="3400" dirty="0"/>
                  <a:t>: {on,off} := off</a:t>
                </a:r>
              </a:p>
              <a:p>
                <a:pPr marL="400050" lvl="1" indent="0">
                  <a:buNone/>
                </a:pPr>
                <a:endParaRPr lang="en-US" sz="3400" dirty="0"/>
              </a:p>
              <a:p>
                <a:pPr marL="400050" lvl="1" indent="0">
                  <a:buNone/>
                </a:pPr>
                <a:r>
                  <a:rPr lang="en-US" sz="3400" b="1" dirty="0"/>
                  <a:t>transitions</a:t>
                </a:r>
              </a:p>
              <a:p>
                <a:pPr marL="400050" lvl="1" indent="0">
                  <a:buNone/>
                </a:pPr>
                <a:r>
                  <a:rPr lang="en-US" sz="3400" b="1" dirty="0"/>
                  <a:t>internal </a:t>
                </a:r>
                <a:r>
                  <a:rPr lang="en-US" sz="3400" dirty="0"/>
                  <a:t>push</a:t>
                </a:r>
              </a:p>
              <a:p>
                <a:pPr marL="0" indent="0">
                  <a:buNone/>
                </a:pPr>
                <a:r>
                  <a:rPr lang="en-US" sz="3400" b="1" dirty="0"/>
                  <a:t>	pre </a:t>
                </a:r>
                <a:r>
                  <a:rPr lang="en-US" sz="3400" dirty="0"/>
                  <a:t>x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≥</m:t>
                    </m:r>
                  </m:oMath>
                </a14:m>
                <a:r>
                  <a:rPr lang="en-US" sz="3400" dirty="0"/>
                  <a:t> 2</a:t>
                </a:r>
              </a:p>
              <a:p>
                <a:pPr marL="0" indent="0">
                  <a:buNone/>
                </a:pPr>
                <a:r>
                  <a:rPr lang="en-US" sz="3400" b="1" dirty="0"/>
                  <a:t>	eff if </a:t>
                </a:r>
                <a:r>
                  <a:rPr lang="en-US" sz="3400" dirty="0"/>
                  <a:t>loc = on </a:t>
                </a:r>
                <a:r>
                  <a:rPr lang="en-US" sz="3400" b="1" dirty="0"/>
                  <a:t>then </a:t>
                </a:r>
                <a:r>
                  <a:rPr lang="en-US" sz="3400" dirty="0"/>
                  <a:t>x := 0 </a:t>
                </a:r>
                <a:r>
                  <a:rPr lang="en-US" sz="3400" b="1" dirty="0"/>
                  <a:t> </a:t>
                </a:r>
              </a:p>
              <a:p>
                <a:pPr marL="0" indent="0">
                  <a:buNone/>
                </a:pPr>
                <a:r>
                  <a:rPr lang="en-US" sz="3400" dirty="0"/>
                  <a:t>	    </a:t>
                </a:r>
                <a:r>
                  <a:rPr lang="en-US" sz="3400" b="1" dirty="0"/>
                  <a:t>else</a:t>
                </a:r>
                <a:r>
                  <a:rPr lang="en-US" sz="3400" dirty="0"/>
                  <a:t> </a:t>
                </a:r>
                <a:r>
                  <a:rPr lang="en-US" sz="3400" dirty="0" err="1"/>
                  <a:t>x,y</a:t>
                </a:r>
                <a:r>
                  <a:rPr lang="en-US" sz="3400" dirty="0"/>
                  <a:t> := 0; loc := off</a:t>
                </a:r>
              </a:p>
              <a:p>
                <a:pPr marL="400050" lvl="1" indent="0">
                  <a:buNone/>
                </a:pPr>
                <a:r>
                  <a:rPr lang="en-US" sz="3400" b="1" dirty="0"/>
                  <a:t>internal </a:t>
                </a:r>
                <a:r>
                  <a:rPr lang="en-US" sz="3400" dirty="0"/>
                  <a:t>pop</a:t>
                </a:r>
              </a:p>
              <a:p>
                <a:pPr marL="0" indent="0">
                  <a:buNone/>
                </a:pPr>
                <a:r>
                  <a:rPr lang="en-US" sz="3400" b="1" dirty="0"/>
                  <a:t>	pre </a:t>
                </a:r>
                <a:r>
                  <a:rPr lang="en-US" sz="3400" dirty="0"/>
                  <a:t>y = 15 /\ </a:t>
                </a:r>
                <a:r>
                  <a:rPr lang="en-US" sz="3400" dirty="0" err="1"/>
                  <a:t>loc</a:t>
                </a:r>
                <a:r>
                  <a:rPr lang="en-US" sz="3400" dirty="0"/>
                  <a:t> = off</a:t>
                </a:r>
              </a:p>
              <a:p>
                <a:pPr marL="0" indent="0">
                  <a:buNone/>
                </a:pPr>
                <a:r>
                  <a:rPr lang="en-US" sz="3400" b="1" dirty="0"/>
                  <a:t>	</a:t>
                </a:r>
                <a:r>
                  <a:rPr lang="en-US" sz="3400" b="1" dirty="0" err="1"/>
                  <a:t>eff</a:t>
                </a:r>
                <a:r>
                  <a:rPr lang="en-US" sz="3400" b="1" dirty="0"/>
                  <a:t> </a:t>
                </a:r>
                <a:r>
                  <a:rPr lang="en-US" sz="3400" dirty="0"/>
                  <a:t>x := 0</a:t>
                </a:r>
              </a:p>
              <a:p>
                <a:pPr marL="0" indent="0">
                  <a:buNone/>
                </a:pPr>
                <a:endParaRPr lang="en-US" sz="3400" dirty="0"/>
              </a:p>
              <a:p>
                <a:pPr marL="400050" lvl="1" indent="0">
                  <a:buNone/>
                </a:pPr>
                <a:r>
                  <a:rPr lang="en-US" sz="3400" b="1" dirty="0"/>
                  <a:t>trajectories</a:t>
                </a:r>
              </a:p>
              <a:p>
                <a:pPr marL="0" indent="0">
                  <a:buNone/>
                </a:pPr>
                <a:r>
                  <a:rPr lang="en-US" sz="3400" b="1" dirty="0"/>
                  <a:t>	invariant </a:t>
                </a:r>
                <a:r>
                  <a:rPr lang="en-US" sz="3400" dirty="0"/>
                  <a:t>loc = off =&gt; y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3400" dirty="0"/>
                  <a:t> 15 </a:t>
                </a:r>
              </a:p>
              <a:p>
                <a:pPr marL="0" indent="0">
                  <a:buNone/>
                </a:pPr>
                <a:r>
                  <a:rPr lang="es-ES" sz="3400" b="1" dirty="0"/>
                  <a:t>	</a:t>
                </a:r>
                <a:r>
                  <a:rPr lang="es-ES" sz="3400" b="1" dirty="0" err="1"/>
                  <a:t>evolve</a:t>
                </a:r>
                <a:r>
                  <a:rPr lang="es-ES" sz="3400" b="1" dirty="0"/>
                  <a:t> </a:t>
                </a:r>
                <a:r>
                  <a:rPr lang="es-ES" sz="3400" dirty="0"/>
                  <a:t>d(x) = 1; d(y) = 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0"/>
                <a:ext cx="4724400" cy="4953000"/>
              </a:xfrm>
              <a:blipFill>
                <a:blip r:embed="rId2"/>
                <a:stretch>
                  <a:fillRect l="-80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81400"/>
            <a:ext cx="3895725" cy="1871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50229" y="15240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/>
              <a:t>Description</a:t>
            </a:r>
          </a:p>
          <a:p>
            <a:r>
              <a:rPr lang="en-US" sz="1600" dirty="0"/>
              <a:t>Switch can be turned on whenever at least 2 time units have elapsed since the last turn on. Switches off automatically 15 time units after the last on.</a:t>
            </a:r>
          </a:p>
        </p:txBody>
      </p:sp>
    </p:spTree>
    <p:extLst>
      <p:ext uri="{BB962C8B-B14F-4D97-AF65-F5344CB8AC3E}">
        <p14:creationId xmlns:p14="http://schemas.microsoft.com/office/powerpoint/2010/main" val="293793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73DF-8881-7E42-B1EB-3D8B2021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51" y="274638"/>
            <a:ext cx="8870149" cy="738981"/>
          </a:xfrm>
        </p:spPr>
        <p:txBody>
          <a:bodyPr>
            <a:noAutofit/>
          </a:bodyPr>
          <a:lstStyle/>
          <a:p>
            <a:r>
              <a:rPr lang="en-US" sz="3200" dirty="0"/>
              <a:t>Timed Automaton application in Web Services (WS)</a:t>
            </a:r>
          </a:p>
        </p:txBody>
      </p:sp>
      <p:sp>
        <p:nvSpPr>
          <p:cNvPr id="5" name="AutoShape 2" descr="Traffic example | Uppaal Stratego">
            <a:extLst>
              <a:ext uri="{FF2B5EF4-FFF2-40B4-BE49-F238E27FC236}">
                <a16:creationId xmlns:a16="http://schemas.microsoft.com/office/drawing/2014/main" id="{25CFFFB7-CCEF-CE4A-A488-6EA80490B0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40C5D5FF-11FA-A64E-B3CA-D928DDD2BD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B4CCB-6694-744E-9A52-B2D6363AE6CE}"/>
              </a:ext>
            </a:extLst>
          </p:cNvPr>
          <p:cNvSpPr txBox="1"/>
          <p:nvPr/>
        </p:nvSpPr>
        <p:spPr>
          <a:xfrm>
            <a:off x="4068646" y="5905555"/>
            <a:ext cx="511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Modelling and Verification of Web Services Business Activity Protocol Anders P. </a:t>
            </a:r>
            <a:r>
              <a:rPr lang="en-US" dirty="0" err="1"/>
              <a:t>Ravn</a:t>
            </a:r>
            <a:r>
              <a:rPr lang="en-US" dirty="0"/>
              <a:t>, Jiri </a:t>
            </a:r>
            <a:r>
              <a:rPr lang="en-US" dirty="0" err="1"/>
              <a:t>Srba</a:t>
            </a:r>
            <a:r>
              <a:rPr lang="en-US" dirty="0"/>
              <a:t>, and Saleem </a:t>
            </a:r>
            <a:r>
              <a:rPr lang="en-US" dirty="0" err="1"/>
              <a:t>Vighio</a:t>
            </a:r>
            <a:r>
              <a:rPr lang="en-US" dirty="0"/>
              <a:t>, RV 2010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CAE369-CFC1-2340-A40F-47D35E19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2" y="1013619"/>
            <a:ext cx="3880140" cy="2720182"/>
          </a:xfrm>
          <a:prstGeom prst="rect">
            <a:avLst/>
          </a:prstGeom>
        </p:spPr>
      </p:pic>
      <p:pic>
        <p:nvPicPr>
          <p:cNvPr id="1034" name="Picture 10" descr="UPPAAL">
            <a:extLst>
              <a:ext uri="{FF2B5EF4-FFF2-40B4-BE49-F238E27FC236}">
                <a16:creationId xmlns:a16="http://schemas.microsoft.com/office/drawing/2014/main" id="{BF193406-5809-5F4A-8067-DBAC3CDC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65788"/>
            <a:ext cx="3327662" cy="231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CE84643-DCAC-AB4E-9A54-B88A5C5F2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79670" y="1318418"/>
            <a:ext cx="511193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WS-Coordination describes a framework for coordinating transactional web services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Network protocol described in state tables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600+ lines of C-like code in the protocol model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Modeled and Verified using the </a:t>
            </a:r>
            <a:r>
              <a:rPr lang="en-US" sz="2000" dirty="0">
                <a:hlinkClick r:id="rId4"/>
              </a:rPr>
              <a:t>UPPAAL</a:t>
            </a:r>
            <a:r>
              <a:rPr lang="en-US" sz="2000" dirty="0"/>
              <a:t> tool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Analysis considers different channel models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main safety property: protocol </a:t>
            </a:r>
            <a:r>
              <a:rPr lang="en-US" sz="2000" b="1" dirty="0"/>
              <a:t>does not enter invalid state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Property violated in all but the FIFO channel model</a:t>
            </a:r>
          </a:p>
        </p:txBody>
      </p:sp>
    </p:spTree>
    <p:extLst>
      <p:ext uri="{BB962C8B-B14F-4D97-AF65-F5344CB8AC3E}">
        <p14:creationId xmlns:p14="http://schemas.microsoft.com/office/powerpoint/2010/main" val="29166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Control State (mode) Reachability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458200" cy="498316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Given an ITA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, check if a particular (mode) control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b="1" dirty="0"/>
                  <a:t>reachable</a:t>
                </a:r>
                <a:r>
                  <a:rPr lang="en-US" dirty="0"/>
                  <a:t> from the initial states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Why is mode reachability good enough even if we are interested in checking reachability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458200" cy="4983162"/>
              </a:xfrm>
              <a:blipFill>
                <a:blip r:embed="rId2"/>
                <a:stretch>
                  <a:fillRect l="-1652" t="-509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32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C986-626B-9548-932B-700EBEA1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Reachability of Integral Timed Automata is Decidable [Alur Dill 94]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6422F-CB10-9B40-9BE3-99A4434EF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That is, there is an algorithm that takes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terminates with the correct answer.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Key idea: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Construct a finite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that is a </a:t>
                </a:r>
                <a:r>
                  <a:rPr lang="en-US" b="1" i="1" dirty="0"/>
                  <a:t>time-abstract </a:t>
                </a:r>
                <a:r>
                  <a:rPr lang="en-US" b="1" i="1" dirty="0" err="1"/>
                  <a:t>bisimilar</a:t>
                </a:r>
                <a:r>
                  <a:rPr lang="en-US" b="1" i="1" dirty="0"/>
                  <a:t> </a:t>
                </a:r>
                <a:r>
                  <a:rPr lang="en-US" dirty="0"/>
                  <a:t>to the given ITA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That is, FA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behaves identically to ITA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w.r.t.</a:t>
                </a:r>
                <a:r>
                  <a:rPr lang="en-US" dirty="0"/>
                  <a:t> control state reachability, but does not preserve timing information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Check reachability of FA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6422F-CB10-9B40-9BE3-99A4434EF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3" t="-840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D1C9584-A151-B749-A331-D3FF3ECA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984558"/>
            <a:ext cx="3733800" cy="8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6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equivalence relation with a finite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20574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Under what conditions do two states 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1 </a:t>
                </a:r>
                <a:r>
                  <a:rPr lang="en-US" dirty="0"/>
                  <a:t>and 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2 </a:t>
                </a:r>
                <a:r>
                  <a:rPr lang="en-US" dirty="0"/>
                  <a:t>of the automaton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 behave identically with respect to control state reachability (CSR)?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When do they satisfy the same set of clock constraints? 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When would they continue to satisfy the same set of clock constraints?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2057400"/>
              </a:xfrm>
              <a:blipFill>
                <a:blip r:embed="rId2"/>
                <a:stretch>
                  <a:fillRect l="-1389" t="-6173" r="-77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76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equivalence relation with a finite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Under what conditions do two states 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1 </a:t>
                </a:r>
                <a:r>
                  <a:rPr lang="en-US" dirty="0"/>
                  <a:t>and 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2 </a:t>
                </a:r>
                <a:r>
                  <a:rPr lang="en-US" dirty="0"/>
                  <a:t>of the automaton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 behave identically with respect to mode reachability ?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When do they satisfy the same set of clock constraints? 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When would they continue to satisfy the same set of clock constraints?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x</a:t>
                </a:r>
                <a:r>
                  <a:rPr lang="en-US" b="1" baseline="-25000" dirty="0"/>
                  <a:t>1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.</m:t>
                    </m:r>
                    <m:r>
                      <a:rPr lang="en-US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𝑙𝑜𝑐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b="1" dirty="0"/>
                      <m:t>x</m:t>
                    </m:r>
                    <m:r>
                      <m:rPr>
                        <m:nor/>
                      </m:rPr>
                      <a:rPr lang="en-US" b="1" i="1" baseline="-25000" dirty="0" smtClean="0"/>
                      <m:t>2</m:t>
                    </m:r>
                  </m:oMath>
                </a14:m>
                <a:r>
                  <a:rPr lang="en-US" dirty="0"/>
                  <a:t>.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𝑙</m:t>
                    </m:r>
                    <m:r>
                      <a:rPr lang="en-US" b="0" i="1" smtClean="0">
                        <a:latin typeface="Cambria Math"/>
                      </a:rPr>
                      <m:t>𝑜𝑐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</a:p>
              <a:p>
                <a:pPr marL="0" indent="0">
                  <a:buNone/>
                </a:pPr>
                <a:r>
                  <a:rPr lang="en-US" b="1" dirty="0"/>
                  <a:t>x</a:t>
                </a:r>
                <a:r>
                  <a:rPr lang="en-US" b="1" baseline="-25000" dirty="0"/>
                  <a:t>1 </a:t>
                </a:r>
                <a:r>
                  <a:rPr lang="en-US" dirty="0"/>
                  <a:t>and 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2 </a:t>
                </a:r>
                <a:r>
                  <a:rPr lang="en-US" dirty="0"/>
                  <a:t>satisfy the same set of clock constraints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each clock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int(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  <a:r>
                  <a:rPr lang="en-US" b="1" baseline="-25000" dirty="0"/>
                  <a:t> </a:t>
                </a:r>
                <a:r>
                  <a:rPr lang="en-US" dirty="0"/>
                  <a:t>= </a:t>
                </a:r>
                <a:r>
                  <a:rPr lang="en-US" dirty="0" err="1"/>
                  <a:t>int</a:t>
                </a:r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2</a:t>
                </a:r>
                <a:r>
                  <a:rPr lang="en-US" b="1" dirty="0"/>
                  <a:t>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  <a:r>
                  <a:rPr lang="en-US" b="1" baseline="-25000" dirty="0"/>
                  <a:t> </a:t>
                </a:r>
                <a:r>
                  <a:rPr lang="en-US" dirty="0"/>
                  <a:t>or </a:t>
                </a:r>
                <a:r>
                  <a:rPr lang="en-US" dirty="0" err="1"/>
                  <a:t>int</a:t>
                </a:r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𝒜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:r>
                  <a:rPr lang="en-US" dirty="0" err="1"/>
                  <a:t>int</a:t>
                </a:r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2</a:t>
                </a:r>
                <a:r>
                  <a:rPr lang="en-US" b="1" dirty="0"/>
                  <a:t>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𝒜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𝒜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is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the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maxium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clock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guard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each clock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:r>
                  <a:rPr lang="en-US" b="1" dirty="0">
                    <a:solidFill>
                      <a:schemeClr val="tx1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b="1" dirty="0">
                    <a:solidFill>
                      <a:schemeClr val="tx1"/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dirty="0"/>
                  <a:t>frac(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.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)=0</m:t>
                    </m:r>
                    <m:r>
                      <a:rPr lang="en-US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:r>
                  <a:rPr lang="en-US" dirty="0" err="1"/>
                  <a:t>frac</a:t>
                </a:r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2</a:t>
                </a:r>
                <a:r>
                  <a:rPr lang="en-US" b="1" dirty="0"/>
                  <a:t>.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)=0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any two clocks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:r>
                  <a:rPr lang="en-US" b="1" dirty="0">
                    <a:solidFill>
                      <a:schemeClr val="tx1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b="1" dirty="0">
                    <a:solidFill>
                      <a:schemeClr val="tx1"/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b="1" dirty="0">
                    <a:solidFill>
                      <a:schemeClr val="tx1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b="1" dirty="0">
                    <a:solidFill>
                      <a:schemeClr val="tx1"/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dirty="0"/>
                  <a:t> frac(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.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frac</a:t>
                </a:r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dirty="0"/>
                  <a:t>)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:r>
                  <a:rPr lang="en-US" dirty="0" err="1"/>
                  <a:t>frac</a:t>
                </a:r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2</a:t>
                </a:r>
                <a:r>
                  <a:rPr lang="en-US" b="1" dirty="0"/>
                  <a:t>.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≤</m:t>
                    </m:r>
                  </m:oMath>
                </a14:m>
                <a:r>
                  <a:rPr lang="en-US" dirty="0"/>
                  <a:t> frac(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2</a:t>
                </a:r>
                <a:r>
                  <a:rPr lang="en-US" b="1" dirty="0"/>
                  <a:t>.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𝑧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Lemma.</a:t>
                </a:r>
                <a:r>
                  <a:rPr lang="en-US" dirty="0"/>
                  <a:t> This is an </a:t>
                </a:r>
                <a:r>
                  <a:rPr lang="en-US" b="1" dirty="0"/>
                  <a:t>equivalence relation</a:t>
                </a:r>
                <a:r>
                  <a:rPr lang="en-US" dirty="0"/>
                  <a:t> on </a:t>
                </a:r>
                <a:r>
                  <a:rPr lang="en-US" i="1" dirty="0" err="1"/>
                  <a:t>val</a:t>
                </a:r>
                <a:r>
                  <a:rPr lang="en-US" i="1" dirty="0"/>
                  <a:t>(V)</a:t>
                </a:r>
                <a:r>
                  <a:rPr lang="en-US" dirty="0"/>
                  <a:t> the states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partition of </a:t>
                </a:r>
                <a:r>
                  <a:rPr lang="en-US" i="1" dirty="0" err="1"/>
                  <a:t>val</a:t>
                </a:r>
                <a:r>
                  <a:rPr lang="en-US" i="1" dirty="0"/>
                  <a:t>(V)</a:t>
                </a:r>
                <a:r>
                  <a:rPr lang="en-US" dirty="0"/>
                  <a:t> induced by this relation is are called </a:t>
                </a:r>
                <a:r>
                  <a:rPr lang="en-US" b="1" dirty="0"/>
                  <a:t>clock regions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l="-1080" t="-2036" b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the clock regions look like?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524000"/>
            <a:ext cx="6324600" cy="4681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6801" y="1840675"/>
                <a:ext cx="1295400" cy="2053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Example of Two Clocks </a:t>
                </a:r>
              </a:p>
              <a:p>
                <a:endParaRPr lang="en-US" dirty="0"/>
              </a:p>
              <a:p>
                <a:r>
                  <a:rPr lang="en-US" dirty="0"/>
                  <a:t>X = {</a:t>
                </a:r>
                <a:r>
                  <a:rPr lang="en-US" dirty="0" err="1"/>
                  <a:t>y,z</a:t>
                </a:r>
                <a:r>
                  <a:rPr lang="en-US" dirty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𝒜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𝒜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= 3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840675"/>
                <a:ext cx="1295400" cy="2053254"/>
              </a:xfrm>
              <a:prstGeom prst="rect">
                <a:avLst/>
              </a:prstGeom>
              <a:blipFill rotWithShape="1">
                <a:blip r:embed="rId3"/>
                <a:stretch>
                  <a:fillRect l="-3756" t="-1484" r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722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Lemma</a:t>
                </a:r>
                <a:r>
                  <a:rPr lang="en-US" dirty="0"/>
                  <a:t>. The number of clock regions is bounded by |L||X|! 2</a:t>
                </a:r>
                <a:r>
                  <a:rPr lang="en-US" baseline="30000" dirty="0"/>
                  <a:t>|X|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(2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𝒜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+2)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6723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97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Region automaton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Given an ITA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=〈</m:t>
                    </m:r>
                    <m:r>
                      <a:rPr lang="en-US" sz="2000" i="1">
                        <a:latin typeface="Cambria Math"/>
                      </a:rPr>
                      <m:t>𝑉</m:t>
                    </m:r>
                    <m:r>
                      <a:rPr lang="en-US" sz="2000" i="1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Θ</m:t>
                    </m:r>
                    <m:r>
                      <a:rPr lang="en-US" sz="2000" i="1">
                        <a:latin typeface="Cambria Math"/>
                      </a:rPr>
                      <m:t>, 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𝒯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〉</m:t>
                    </m:r>
                  </m:oMath>
                </a14:m>
                <a:r>
                  <a:rPr lang="en-US" sz="2000" dirty="0"/>
                  <a:t>, we construct the corresponding </a:t>
                </a:r>
                <a:r>
                  <a:rPr lang="en-US" sz="2000" b="1" dirty="0"/>
                  <a:t>Region Automaton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000" dirty="0"/>
              </a:p>
              <a:p>
                <a:pPr marL="514350" indent="-514350">
                  <a:buAutoNum type="romanLcParenBoth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visits the same set of modes (but does not have  timing information) and </a:t>
                </a:r>
              </a:p>
              <a:p>
                <a:pPr marL="514350" indent="-514350">
                  <a:buAutoNum type="romanLcParenBoth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finite state machine. </a:t>
                </a:r>
              </a:p>
              <a:p>
                <a:r>
                  <a:rPr lang="en-US" sz="2000" dirty="0"/>
                  <a:t>ITA (clock constants) defines a set of  clock regions,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</m:oMath>
                </a14:m>
                <a:r>
                  <a:rPr lang="en-US" sz="2000" dirty="0"/>
                  <a:t>. The set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is the set of states contain initial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Θ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We add the transitions between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 (regions)</a:t>
                </a:r>
              </a:p>
              <a:p>
                <a:pPr lvl="1"/>
                <a:r>
                  <a:rPr lang="en-US" sz="1600" b="1" dirty="0"/>
                  <a:t>Time successors</a:t>
                </a:r>
                <a:r>
                  <a:rPr lang="en-US" sz="1600" dirty="0"/>
                  <a:t>: Consider two clock regions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𝛾</m:t>
                    </m:r>
                    <m:r>
                      <a:rPr lang="en-US" sz="1600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and</m:t>
                    </m:r>
                    <m:r>
                      <a:rPr lang="en-US" sz="1600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/>
                          </a:rPr>
                          <m:t>𝛾</m:t>
                        </m:r>
                      </m:e>
                      <m:sup>
                        <m:r>
                          <a:rPr lang="en-US" sz="16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/>
                  <a:t>, we say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/>
                  <a:t> is a time successor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sz="1600" dirty="0"/>
                  <a:t> if there exits a trajectory of ITA starting from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sz="1600" dirty="0"/>
                  <a:t> that ends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sz="1600" dirty="0"/>
                  <a:t>’</a:t>
                </a:r>
              </a:p>
              <a:p>
                <a:pPr lvl="1"/>
                <a:r>
                  <a:rPr lang="en-US" sz="1600" b="1" dirty="0"/>
                  <a:t>Discrete transitions</a:t>
                </a:r>
                <a:r>
                  <a:rPr lang="en-US" sz="1600" dirty="0"/>
                  <a:t>: Same as the ITA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Theorem.</a:t>
                </a:r>
                <a:r>
                  <a:rPr lang="en-US" sz="2000" dirty="0"/>
                  <a:t> A mode of ITA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reachable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it is also reachable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(we say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:r>
                  <a:rPr lang="en-US" sz="2000" i="1" dirty="0"/>
                  <a:t>time abstract </a:t>
                </a:r>
                <a:r>
                  <a:rPr lang="en-US" sz="2000" i="1" dirty="0" err="1"/>
                  <a:t>bisimilar</a:t>
                </a:r>
                <a:r>
                  <a:rPr lang="en-US" sz="2000" i="1" dirty="0"/>
                  <a:t> </a:t>
                </a:r>
                <a:r>
                  <a:rPr lang="en-US" sz="2000" dirty="0"/>
                  <a:t>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  <a:blipFill>
                <a:blip r:embed="rId3"/>
                <a:stretch>
                  <a:fillRect l="-772" t="-838" b="-6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43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successors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462915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619750" y="1905000"/>
            <a:ext cx="3200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clock regions in blue are time successors of the clock region in red. </a:t>
            </a:r>
          </a:p>
        </p:txBody>
      </p:sp>
    </p:spTree>
    <p:extLst>
      <p:ext uri="{BB962C8B-B14F-4D97-AF65-F5344CB8AC3E}">
        <p14:creationId xmlns:p14="http://schemas.microsoft.com/office/powerpoint/2010/main" val="340015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few 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Focus on specific classes of hybrid </a:t>
            </a:r>
            <a:r>
              <a:rPr lang="en-US" sz="2800" dirty="0"/>
              <a:t>a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utomata for which safety properties (invariants) can be verified completely automatically</a:t>
            </a:r>
          </a:p>
          <a:p>
            <a:pPr lvl="1"/>
            <a:r>
              <a:rPr lang="en-US" sz="2400" dirty="0"/>
              <a:t>Finite state machines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Alur-Dill’s Timed Automata[1] (Today)</a:t>
            </a:r>
          </a:p>
          <a:p>
            <a:pPr lvl="1"/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Rectangular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initializaed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hybrid automata</a:t>
            </a:r>
          </a:p>
          <a:p>
            <a:pPr lvl="1"/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Linear hybrid automata</a:t>
            </a:r>
          </a:p>
          <a:p>
            <a:pPr lvl="1"/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</a:p>
          <a:p>
            <a:pPr marL="0" indent="0">
              <a:buNone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We will introduce </a:t>
            </a:r>
            <a:r>
              <a:rPr lang="en-US" sz="28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abstractions: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Simplifying or approximating one automaton </a:t>
            </a: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 another automaton </a:t>
            </a: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endParaRPr lang="en-US" sz="28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586740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[1] Rajeev </a:t>
            </a:r>
            <a:r>
              <a:rPr lang="en-US" dirty="0" err="1"/>
              <a:t>Alur</a:t>
            </a:r>
            <a:r>
              <a:rPr lang="en-US" dirty="0"/>
              <a:t> et al. </a:t>
            </a:r>
            <a:r>
              <a:rPr lang="en-US" dirty="0">
                <a:hlinkClick r:id="rId2"/>
              </a:rPr>
              <a:t>The Algorithmic Analysis </a:t>
            </a:r>
            <a:r>
              <a:rPr lang="en-US" dirty="0" err="1">
                <a:hlinkClick r:id="rId2"/>
              </a:rPr>
              <a:t>ofHybrid</a:t>
            </a:r>
            <a:r>
              <a:rPr lang="en-US" dirty="0">
                <a:hlinkClick r:id="rId2"/>
              </a:rPr>
              <a:t> Systems</a:t>
            </a:r>
            <a:r>
              <a:rPr lang="en-US" dirty="0"/>
              <a:t>. Theoretical Computer Science, volume 138, pages 3-34, 1995. </a:t>
            </a:r>
          </a:p>
        </p:txBody>
      </p:sp>
    </p:spTree>
    <p:extLst>
      <p:ext uri="{BB962C8B-B14F-4D97-AF65-F5344CB8AC3E}">
        <p14:creationId xmlns:p14="http://schemas.microsoft.com/office/powerpoint/2010/main" val="2558893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Region Automata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9" y="1524000"/>
            <a:ext cx="5080862" cy="129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57600"/>
            <a:ext cx="621982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772483"/>
            <a:ext cx="1219200" cy="6659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/>
              <a:t>ITA</a:t>
            </a:r>
            <a:endParaRPr lang="en-US" sz="32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2857500"/>
            <a:ext cx="3581400" cy="68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200" dirty="0"/>
              <a:t>Corresponding FA</a:t>
            </a:r>
          </a:p>
        </p:txBody>
      </p:sp>
    </p:spTree>
    <p:extLst>
      <p:ext uri="{BB962C8B-B14F-4D97-AF65-F5344CB8AC3E}">
        <p14:creationId xmlns:p14="http://schemas.microsoft.com/office/powerpoint/2010/main" val="3766278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r="3399"/>
          <a:stretch/>
        </p:blipFill>
        <p:spPr bwMode="auto">
          <a:xfrm>
            <a:off x="2209800" y="1828800"/>
            <a:ext cx="5355771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14800"/>
            <a:ext cx="26289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2310228"/>
            <a:ext cx="1219200" cy="6659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/>
              <a:t>ITA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1371" y="4800600"/>
            <a:ext cx="19050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Clock Regions</a:t>
            </a:r>
          </a:p>
        </p:txBody>
      </p:sp>
    </p:spTree>
    <p:extLst>
      <p:ext uri="{BB962C8B-B14F-4D97-AF65-F5344CB8AC3E}">
        <p14:creationId xmlns:p14="http://schemas.microsoft.com/office/powerpoint/2010/main" val="633469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-8915"/>
            <a:ext cx="5462589" cy="686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3455" y="4237121"/>
                <a:ext cx="25656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|X|! 2</a:t>
                </a:r>
                <a:r>
                  <a:rPr lang="en-US" baseline="30000" dirty="0"/>
                  <a:t>|X|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𝑧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(2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𝒜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+2)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5" y="4237121"/>
                <a:ext cx="256563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900" t="-119672" r="-238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623455" y="4008521"/>
            <a:ext cx="1066800" cy="8382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301" y="304800"/>
            <a:ext cx="3581400" cy="68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200" dirty="0"/>
              <a:t>Corresponding FA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3454" y="5029200"/>
            <a:ext cx="2653145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/>
              <a:t>Drastically increasing with the number of clocks</a:t>
            </a:r>
          </a:p>
        </p:txBody>
      </p:sp>
    </p:spTree>
    <p:extLst>
      <p:ext uri="{BB962C8B-B14F-4D97-AF65-F5344CB8AC3E}">
        <p14:creationId xmlns:p14="http://schemas.microsoft.com/office/powerpoint/2010/main" val="1678656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Classes of Hybrid Automata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0600" y="1600200"/>
            <a:ext cx="7696200" cy="5257800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ym typeface="Wingdings" pitchFamily="2" charset="2"/>
              </a:rPr>
              <a:t>Finite Automata</a:t>
            </a:r>
          </a:p>
          <a:p>
            <a:pPr lvl="1"/>
            <a:r>
              <a:rPr lang="en-US" dirty="0">
                <a:sym typeface="Wingdings" pitchFamily="2" charset="2"/>
              </a:rPr>
              <a:t>Integral Timed Automata </a:t>
            </a:r>
            <a:r>
              <a:rPr lang="en-US" dirty="0">
                <a:sym typeface="Wingdings"/>
              </a:rPr>
              <a:t>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Rational time automata</a:t>
            </a:r>
          </a:p>
          <a:p>
            <a:pPr lvl="1"/>
            <a:r>
              <a:rPr lang="en-US" dirty="0" err="1">
                <a:sym typeface="Wingdings" pitchFamily="2" charset="2"/>
              </a:rPr>
              <a:t>Multirate</a:t>
            </a:r>
            <a:r>
              <a:rPr lang="en-US" dirty="0">
                <a:sym typeface="Wingdings" pitchFamily="2" charset="2"/>
              </a:rPr>
              <a:t> automata</a:t>
            </a:r>
          </a:p>
          <a:p>
            <a:pPr lvl="1"/>
            <a:r>
              <a:rPr lang="en-US" dirty="0">
                <a:sym typeface="Wingdings" pitchFamily="2" charset="2"/>
              </a:rPr>
              <a:t>Rectangular Initialized HA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Rectangular HA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Linear HA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Nonlinear HA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7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919C90-B9E0-234F-A35A-8592D7EE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cap="all" dirty="0">
                <a:hlinkClick r:id="rId2"/>
              </a:rPr>
              <a:t>ACM NEWS</a:t>
            </a:r>
            <a:r>
              <a:rPr lang="en-US" sz="3600" b="1" cap="all" dirty="0">
                <a:hlinkClick r:id="rId2"/>
              </a:rPr>
              <a:t>: </a:t>
            </a:r>
            <a:r>
              <a:rPr lang="en-US" sz="3600" b="1" dirty="0">
                <a:hlinkClick r:id="rId2"/>
              </a:rPr>
              <a:t>In Space, No One Can Fix Your Sign Errors--- Paul Cheng &amp; Peter Carian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335F73-E271-3540-AC4D-145417BD4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691296"/>
            <a:ext cx="6497170" cy="4983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hlinkClick r:id="rId3"/>
              </a:rPr>
              <a:t>15,000 satellite</a:t>
            </a:r>
            <a:r>
              <a:rPr lang="en-US" sz="2400" dirty="0"/>
              <a:t> launches planned for the decade</a:t>
            </a:r>
          </a:p>
          <a:p>
            <a:pPr marL="0" indent="0">
              <a:buNone/>
            </a:pPr>
            <a:r>
              <a:rPr lang="en-US" sz="2400" dirty="0"/>
              <a:t>5.3% satellites are lost in the first year, 42% of those in first 2 months</a:t>
            </a:r>
          </a:p>
          <a:p>
            <a:pPr marL="0" indent="0">
              <a:buNone/>
            </a:pPr>
            <a:r>
              <a:rPr lang="en-US" sz="2400" dirty="0"/>
              <a:t>Most common cause </a:t>
            </a:r>
            <a:r>
              <a:rPr lang="en-US" sz="2400" b="1" dirty="0"/>
              <a:t>sign errors</a:t>
            </a:r>
            <a:r>
              <a:rPr lang="en-US" sz="2400" dirty="0"/>
              <a:t>: SW/HW parameter used the wrong way</a:t>
            </a:r>
          </a:p>
          <a:p>
            <a:r>
              <a:rPr lang="en-US" sz="2400" dirty="0"/>
              <a:t>fitting acceleration sensors the wrong way</a:t>
            </a:r>
          </a:p>
          <a:p>
            <a:r>
              <a:rPr lang="en-US" sz="2400" dirty="0"/>
              <a:t>wrong usage of negative instead of positive parameters </a:t>
            </a:r>
          </a:p>
          <a:p>
            <a:r>
              <a:rPr lang="en-US" sz="2400" dirty="0"/>
              <a:t>switching current in wrong direction in a circuit  </a:t>
            </a:r>
          </a:p>
          <a:p>
            <a:r>
              <a:rPr lang="en-US" sz="2400" dirty="0"/>
              <a:t>inverting the orientation of the electromagnets used for positioning</a:t>
            </a:r>
          </a:p>
        </p:txBody>
      </p:sp>
      <p:pic>
        <p:nvPicPr>
          <p:cNvPr id="1026" name="Picture 2" descr="The Genesis sample return capsule on the ground in Utah. ">
            <a:extLst>
              <a:ext uri="{FF2B5EF4-FFF2-40B4-BE49-F238E27FC236}">
                <a16:creationId xmlns:a16="http://schemas.microsoft.com/office/drawing/2014/main" id="{DA9F4146-E36A-1C4A-B075-3C482DBF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771" y="1639328"/>
            <a:ext cx="2321859" cy="23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73528-FEB3-7F4E-9186-8AD21C761674}"/>
              </a:ext>
            </a:extLst>
          </p:cNvPr>
          <p:cNvSpPr txBox="1"/>
          <p:nvPr/>
        </p:nvSpPr>
        <p:spPr>
          <a:xfrm>
            <a:off x="6656294" y="4182877"/>
            <a:ext cx="23913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Genesis (2001) for capturing particles from the solar wind, pounded into the Utah desert unbraked because a pencil-eraser-sized deceleration sensor was mounted upside-down.</a:t>
            </a:r>
          </a:p>
        </p:txBody>
      </p:sp>
    </p:spTree>
    <p:extLst>
      <p:ext uri="{BB962C8B-B14F-4D97-AF65-F5344CB8AC3E}">
        <p14:creationId xmlns:p14="http://schemas.microsoft.com/office/powerpoint/2010/main" val="118413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Clocks and </a:t>
            </a:r>
            <a:r>
              <a:rPr lang="en-US" b="1" dirty="0"/>
              <a:t>Rational</a:t>
            </a:r>
            <a:r>
              <a:rPr lang="en-US" dirty="0"/>
              <a:t> Clock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:r>
                  <a:rPr lang="en-US" b="1" dirty="0"/>
                  <a:t>clock variable </a:t>
                </a:r>
                <a:r>
                  <a:rPr lang="en-US" dirty="0"/>
                  <a:t>x is a continuous (analog) variable of type real such that along any trajectory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en-US" dirty="0"/>
                  <a:t> of x, for all 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𝑑𝑜𝑚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  <m:r>
                          <a:rPr lang="en-US" b="0" i="1" smtClean="0">
                            <a:latin typeface="Cambria Math"/>
                          </a:rPr>
                          <m:t>↓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. 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For a set X of clock variables, 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Φ</m:t>
                    </m:r>
                  </m:oMath>
                </a14:m>
                <a:r>
                  <a:rPr lang="en-US" dirty="0"/>
                  <a:t>(X) of </a:t>
                </a:r>
                <a:r>
                  <a:rPr lang="en-US" b="1" i="1" dirty="0"/>
                  <a:t>rational</a:t>
                </a:r>
                <a:r>
                  <a:rPr lang="en-US" b="1" dirty="0"/>
                  <a:t> clock constraints </a:t>
                </a:r>
                <a:r>
                  <a:rPr lang="en-US" dirty="0"/>
                  <a:t>are expressions defined by the syntax: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/>
                  <a:t>g ::=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≥</m:t>
                        </m:r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¬ </m:t>
                    </m:r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  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∧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𝑎𝑛𝑑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∈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ℚ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Examples: x = 10.125;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/>
                  <a:t> [2.99, 5); true are valid rational clock constraints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Semantics of clock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Lecture Slides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en-US" dirty="0"/>
              <a:t>Sayan Mitra</a:t>
            </a:r>
            <a:r>
              <a:rPr lang="de-DE" dirty="0"/>
              <a:t> </a:t>
            </a:r>
            <a:r>
              <a:rPr lang="de-DE" dirty="0" err="1"/>
              <a:t>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70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Rational Timed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Definition. </a:t>
                </a:r>
                <a:r>
                  <a:rPr lang="en-US" dirty="0"/>
                  <a:t>A </a:t>
                </a:r>
                <a:r>
                  <a:rPr lang="en-US" b="1" i="1" dirty="0"/>
                  <a:t>rational timed automaton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is a HA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ea typeface="Cambria Math"/>
                      </a:rPr>
                      <m:t>𝓐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〈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Θ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𝒯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〉</m:t>
                    </m:r>
                  </m:oMath>
                </a14:m>
                <a:r>
                  <a:rPr lang="en-US" dirty="0"/>
                  <a:t> where </a:t>
                </a:r>
              </a:p>
              <a:p>
                <a:pPr lvl="1"/>
                <a:r>
                  <a:rPr lang="en-US" dirty="0"/>
                  <a:t>V =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𝑙𝑜𝑐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is a set of n clocks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/>
                  <a:t> is a discrete state variable of finite type Ł</a:t>
                </a:r>
                <a:endParaRPr lang="en-US" baseline="-25000" dirty="0"/>
              </a:p>
              <a:p>
                <a:pPr lvl="1"/>
                <a:r>
                  <a:rPr lang="en-US" dirty="0"/>
                  <a:t>A is a finite 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is a set of transitions such that </a:t>
                </a:r>
              </a:p>
              <a:p>
                <a:pPr lvl="2"/>
                <a:r>
                  <a:rPr lang="en-US" dirty="0"/>
                  <a:t>The guards are described by </a:t>
                </a:r>
                <a:r>
                  <a:rPr lang="en-US" b="1" dirty="0">
                    <a:solidFill>
                      <a:srgbClr val="00B050"/>
                    </a:solidFill>
                  </a:rPr>
                  <a:t>rational </a:t>
                </a:r>
                <a:r>
                  <a:rPr lang="en-US" dirty="0"/>
                  <a:t>clock constraings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implies either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𝒯</m:t>
                    </m:r>
                  </m:oMath>
                </a14:m>
                <a:r>
                  <a:rPr lang="en-US" dirty="0"/>
                  <a:t> set of clock trajectories for the clock variables in 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9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09" y="4044179"/>
            <a:ext cx="4943332" cy="2276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b="1" dirty="0">
                <a:solidFill>
                  <a:srgbClr val="00B0F0"/>
                </a:solidFill>
              </a:rPr>
              <a:t>Rational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Light switch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66018"/>
                <a:ext cx="7924800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Switch can be turned on whenever at least 2.25 time units have elapsed since the last turn off or on. Switches off automatically 15.5 time units after the last on.</a:t>
                </a:r>
              </a:p>
              <a:p>
                <a:endParaRPr lang="en-US" sz="1600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automaton </a:t>
                </a:r>
                <a:r>
                  <a:rPr lang="en-US" sz="1600" dirty="0"/>
                  <a:t>Switch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  internal </a:t>
                </a:r>
                <a:r>
                  <a:rPr lang="en-US" sz="1600" dirty="0"/>
                  <a:t>push; pop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    variables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       internal </a:t>
                </a:r>
                <a:r>
                  <a:rPr lang="en-US" sz="1600" dirty="0"/>
                  <a:t>x, y:Real := 0, </a:t>
                </a:r>
                <a:r>
                  <a:rPr lang="en-US" sz="1600" dirty="0" err="1"/>
                  <a:t>loc</a:t>
                </a:r>
                <a:r>
                  <a:rPr lang="en-US" sz="1600" dirty="0"/>
                  <a:t>:{on,off} := off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     transitions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/>
                  <a:t>        push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           pre </a:t>
                </a:r>
                <a:r>
                  <a:rPr lang="en-US" sz="1600" dirty="0"/>
                  <a:t>x &gt;=2.25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           eff if </a:t>
                </a:r>
                <a:r>
                  <a:rPr lang="en-US" sz="1600" dirty="0" err="1"/>
                  <a:t>loc</a:t>
                </a:r>
                <a:r>
                  <a:rPr lang="en-US" sz="1600" dirty="0"/>
                  <a:t> = on </a:t>
                </a:r>
                <a:r>
                  <a:rPr lang="en-US" sz="1600" b="1" dirty="0"/>
                  <a:t>then </a:t>
                </a:r>
                <a:r>
                  <a:rPr lang="en-US" sz="1600" dirty="0"/>
                  <a:t>y := 0 </a:t>
                </a:r>
                <a:r>
                  <a:rPr lang="en-US" sz="1600" b="1" dirty="0"/>
                  <a:t>fi; </a:t>
                </a:r>
                <a:r>
                  <a:rPr lang="en-US" sz="1600" dirty="0"/>
                  <a:t>x := 0; </a:t>
                </a:r>
                <a:r>
                  <a:rPr lang="en-US" sz="1600" dirty="0" err="1"/>
                  <a:t>loc</a:t>
                </a:r>
                <a:r>
                  <a:rPr lang="en-US" sz="1600" dirty="0"/>
                  <a:t> := off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/>
                  <a:t>        pop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           pre </a:t>
                </a:r>
                <a:r>
                  <a:rPr lang="en-US" sz="1600" dirty="0"/>
                  <a:t>y = 15.5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  <a:ea typeface="Cambria Math"/>
                      </a:rPr>
                      <m:t>∧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loc</a:t>
                </a:r>
                <a:r>
                  <a:rPr lang="en-US" sz="1600" dirty="0"/>
                  <a:t> = off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           eff </a:t>
                </a:r>
                <a:r>
                  <a:rPr lang="en-US" sz="1600" dirty="0"/>
                  <a:t>x := 0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     trajectories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        invariant </a:t>
                </a:r>
                <a:r>
                  <a:rPr lang="en-US" sz="1600" dirty="0" err="1"/>
                  <a:t>loc</a:t>
                </a:r>
                <a:r>
                  <a:rPr lang="en-US" sz="1600" dirty="0"/>
                  <a:t> = on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i="1" dirty="0" smtClean="0">
                        <a:latin typeface="Cambria Math"/>
                        <a:ea typeface="Cambria Math"/>
                      </a:rPr>
                      <m:t>∨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loc</a:t>
                </a:r>
                <a:r>
                  <a:rPr lang="en-US" sz="1600" dirty="0"/>
                  <a:t> = off</a:t>
                </a:r>
                <a:endParaRPr lang="en-US" sz="1600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b="1" dirty="0"/>
                  <a:t>        stop when </a:t>
                </a:r>
                <a:r>
                  <a:rPr lang="en-US" sz="1600" dirty="0"/>
                  <a:t>y = 15.5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/>
                        <a:ea typeface="Cambria Math"/>
                      </a:rPr>
                      <m:t>∧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loc</a:t>
                </a:r>
                <a:r>
                  <a:rPr lang="en-US" sz="1600" dirty="0"/>
                  <a:t> = off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ES" sz="1600" b="1" dirty="0"/>
                  <a:t>        </a:t>
                </a:r>
                <a:r>
                  <a:rPr lang="es-ES" sz="1600" b="1" dirty="0" err="1"/>
                  <a:t>evolve</a:t>
                </a:r>
                <a:r>
                  <a:rPr lang="es-ES" sz="1600" b="1" dirty="0"/>
                  <a:t> </a:t>
                </a:r>
                <a:r>
                  <a:rPr lang="es-ES" sz="1600" dirty="0"/>
                  <a:t>d(x) = 1; d(y) = 1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66018"/>
                <a:ext cx="7924800" cy="4525963"/>
              </a:xfrm>
              <a:blipFill>
                <a:blip r:embed="rId3"/>
                <a:stretch>
                  <a:fillRect l="-801" t="-559" r="-641" b="-1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6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Control State (Location) Reachability Problem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Given an RTA, check if a particular mode is reachable from the initial states</a:t>
            </a:r>
          </a:p>
          <a:p>
            <a:r>
              <a:rPr lang="en-US" dirty="0"/>
              <a:t>Is problem decidable? </a:t>
            </a:r>
          </a:p>
          <a:p>
            <a:r>
              <a:rPr lang="en-US" dirty="0"/>
              <a:t>Yes</a:t>
            </a:r>
          </a:p>
          <a:p>
            <a:r>
              <a:rPr lang="en-US" dirty="0"/>
              <a:t>Key idea: </a:t>
            </a:r>
          </a:p>
          <a:p>
            <a:pPr lvl="1"/>
            <a:r>
              <a:rPr lang="en-US" dirty="0"/>
              <a:t>Construct a ITA that has exactly same mode reachability behavior as the given RTA (timing behavior may be different)</a:t>
            </a:r>
          </a:p>
          <a:p>
            <a:pPr lvl="1"/>
            <a:r>
              <a:rPr lang="en-US" dirty="0"/>
              <a:t>Check mode reachability for ITA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4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ITA from RTA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8600" y="1600200"/>
                <a:ext cx="4267200" cy="452596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Multiply all rational constants by a factor q that make them integral</a:t>
                </a:r>
              </a:p>
              <a:p>
                <a:r>
                  <a:rPr lang="en-US" dirty="0"/>
                  <a:t>Make d(x) = q for all the clocks</a:t>
                </a:r>
              </a:p>
              <a:p>
                <a:endParaRPr lang="en-US" dirty="0"/>
              </a:p>
              <a:p>
                <a:r>
                  <a:rPr lang="en-US" dirty="0"/>
                  <a:t>RTA Switch reaches the same control locations as </a:t>
                </a:r>
                <a:r>
                  <a:rPr lang="en-US"/>
                  <a:t>the ITA </a:t>
                </a:r>
                <a:r>
                  <a:rPr lang="en-US" dirty="0" err="1"/>
                  <a:t>Iswitch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Simulation relation R is given by </a:t>
                </a:r>
              </a:p>
              <a:p>
                <a:r>
                  <a:rPr lang="en-US" dirty="0"/>
                  <a:t>(</a:t>
                </a:r>
                <a:r>
                  <a:rPr lang="en-US" b="1" dirty="0" err="1"/>
                  <a:t>u,s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:r>
                  <a:rPr lang="en-US" b="1" dirty="0" err="1"/>
                  <a:t>u.</a:t>
                </a:r>
                <a:r>
                  <a:rPr lang="en-US" dirty="0" err="1"/>
                  <a:t>x</a:t>
                </a:r>
                <a:r>
                  <a:rPr lang="en-US" dirty="0"/>
                  <a:t> = 4 </a:t>
                </a:r>
                <a:r>
                  <a:rPr lang="en-US" b="1" dirty="0" err="1"/>
                  <a:t>s.</a:t>
                </a:r>
                <a:r>
                  <a:rPr lang="en-US" dirty="0" err="1"/>
                  <a:t>x</a:t>
                </a:r>
                <a:r>
                  <a:rPr lang="en-US" dirty="0"/>
                  <a:t> and </a:t>
                </a:r>
                <a:r>
                  <a:rPr lang="en-US" b="1" dirty="0" err="1"/>
                  <a:t>u.</a:t>
                </a:r>
                <a:r>
                  <a:rPr lang="en-US" dirty="0" err="1"/>
                  <a:t>y</a:t>
                </a:r>
                <a:r>
                  <a:rPr lang="en-US" dirty="0"/>
                  <a:t> = 4 </a:t>
                </a:r>
                <a:r>
                  <a:rPr lang="en-US" b="1" dirty="0" err="1"/>
                  <a:t>s.</a:t>
                </a:r>
                <a:r>
                  <a:rPr lang="en-US" dirty="0" err="1"/>
                  <a:t>y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8600" y="1600200"/>
                <a:ext cx="4267200" cy="4525963"/>
              </a:xfrm>
              <a:blipFill>
                <a:blip r:embed="rId2"/>
                <a:stretch>
                  <a:fillRect l="-1187" t="-1681" r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19600" y="1600200"/>
                <a:ext cx="4648200" cy="452596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automaton </a:t>
                </a:r>
                <a:r>
                  <a:rPr lang="en-US" dirty="0" err="1"/>
                  <a:t>ISwitch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internal </a:t>
                </a:r>
                <a:r>
                  <a:rPr lang="en-US" dirty="0"/>
                  <a:t>push; pop</a:t>
                </a:r>
              </a:p>
              <a:p>
                <a:pPr marL="0" indent="0">
                  <a:buNone/>
                </a:pPr>
                <a:r>
                  <a:rPr lang="en-US" b="1" dirty="0"/>
                  <a:t>variables</a:t>
                </a:r>
              </a:p>
              <a:p>
                <a:pPr marL="0" indent="0">
                  <a:buNone/>
                </a:pPr>
                <a:r>
                  <a:rPr lang="en-US" b="1" dirty="0"/>
                  <a:t>   internal </a:t>
                </a:r>
                <a:r>
                  <a:rPr lang="en-US" dirty="0"/>
                  <a:t>x, y:Real := 0, </a:t>
                </a:r>
                <a:r>
                  <a:rPr lang="en-US" dirty="0" err="1"/>
                  <a:t>loc</a:t>
                </a:r>
                <a:r>
                  <a:rPr lang="en-US" dirty="0"/>
                  <a:t>:{on,off} := off</a:t>
                </a:r>
              </a:p>
              <a:p>
                <a:pPr marL="0" indent="0">
                  <a:buNone/>
                </a:pPr>
                <a:r>
                  <a:rPr lang="en-US" b="1" dirty="0"/>
                  <a:t>transitions</a:t>
                </a:r>
              </a:p>
              <a:p>
                <a:pPr marL="0" indent="0">
                  <a:buNone/>
                </a:pPr>
                <a:r>
                  <a:rPr lang="en-US" dirty="0"/>
                  <a:t>   push</a:t>
                </a:r>
              </a:p>
              <a:p>
                <a:pPr marL="0" indent="0">
                  <a:buNone/>
                </a:pPr>
                <a:r>
                  <a:rPr lang="en-US" b="1" dirty="0"/>
                  <a:t>      pre </a:t>
                </a:r>
                <a:r>
                  <a:rPr lang="en-US" dirty="0"/>
                  <a:t>x &gt;=  9</a:t>
                </a:r>
              </a:p>
              <a:p>
                <a:pPr marL="0" indent="0">
                  <a:buNone/>
                </a:pPr>
                <a:r>
                  <a:rPr lang="en-US" b="1" dirty="0"/>
                  <a:t>      eff if </a:t>
                </a:r>
                <a:r>
                  <a:rPr lang="en-US" dirty="0" err="1"/>
                  <a:t>loc</a:t>
                </a:r>
                <a:r>
                  <a:rPr lang="en-US" dirty="0"/>
                  <a:t> = on </a:t>
                </a:r>
                <a:r>
                  <a:rPr lang="en-US" b="1" dirty="0"/>
                  <a:t>then </a:t>
                </a:r>
                <a:r>
                  <a:rPr lang="en-US" dirty="0"/>
                  <a:t>y := 0 </a:t>
                </a:r>
                <a:r>
                  <a:rPr lang="en-US" b="1" dirty="0"/>
                  <a:t>fi; </a:t>
                </a:r>
                <a:r>
                  <a:rPr lang="en-US" dirty="0"/>
                  <a:t>x := 0; </a:t>
                </a:r>
                <a:r>
                  <a:rPr lang="en-US" dirty="0" err="1"/>
                  <a:t>loc</a:t>
                </a:r>
                <a:r>
                  <a:rPr lang="en-US" dirty="0"/>
                  <a:t> := off</a:t>
                </a:r>
              </a:p>
              <a:p>
                <a:pPr marL="0" indent="0">
                  <a:buNone/>
                </a:pPr>
                <a:r>
                  <a:rPr lang="en-US" dirty="0"/>
                  <a:t>    pop</a:t>
                </a:r>
              </a:p>
              <a:p>
                <a:pPr marL="0" indent="0">
                  <a:buNone/>
                </a:pPr>
                <a:r>
                  <a:rPr lang="en-US" b="1" dirty="0"/>
                  <a:t>       pre </a:t>
                </a:r>
                <a:r>
                  <a:rPr lang="en-US" dirty="0"/>
                  <a:t>y = 62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loc</a:t>
                </a:r>
                <a:r>
                  <a:rPr lang="en-US" dirty="0"/>
                  <a:t> = off</a:t>
                </a:r>
              </a:p>
              <a:p>
                <a:pPr marL="0" indent="0">
                  <a:buNone/>
                </a:pPr>
                <a:r>
                  <a:rPr lang="en-US" b="1" dirty="0"/>
                  <a:t>       eff </a:t>
                </a:r>
                <a:r>
                  <a:rPr lang="en-US" dirty="0"/>
                  <a:t>x := 0</a:t>
                </a:r>
              </a:p>
              <a:p>
                <a:pPr marL="0" indent="0">
                  <a:buNone/>
                </a:pPr>
                <a:r>
                  <a:rPr lang="en-US" b="1" dirty="0"/>
                  <a:t>trajectories</a:t>
                </a:r>
              </a:p>
              <a:p>
                <a:pPr marL="0" indent="0">
                  <a:buNone/>
                </a:pPr>
                <a:r>
                  <a:rPr lang="en-US" b="1" dirty="0"/>
                  <a:t>    invariant </a:t>
                </a:r>
                <a:r>
                  <a:rPr lang="en-US" dirty="0" err="1"/>
                  <a:t>loc</a:t>
                </a:r>
                <a:r>
                  <a:rPr lang="en-US" dirty="0"/>
                  <a:t> = on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 dirty="0">
                        <a:latin typeface="Cambria Math"/>
                        <a:ea typeface="Cambria Math"/>
                      </a:rPr>
                      <m:t>∨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loc</a:t>
                </a:r>
                <a:r>
                  <a:rPr lang="en-US" dirty="0"/>
                  <a:t> = off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    stop when </a:t>
                </a:r>
                <a:r>
                  <a:rPr lang="en-US" dirty="0"/>
                  <a:t>y = 62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loc</a:t>
                </a:r>
                <a:r>
                  <a:rPr lang="en-US" dirty="0"/>
                  <a:t> = off</a:t>
                </a:r>
              </a:p>
              <a:p>
                <a:pPr marL="0" indent="0">
                  <a:buNone/>
                </a:pPr>
                <a:r>
                  <a:rPr lang="en-US" b="1" dirty="0"/>
                  <a:t>    </a:t>
                </a:r>
                <a:r>
                  <a:rPr lang="es-ES" b="1" dirty="0" err="1"/>
                  <a:t>evolve</a:t>
                </a:r>
                <a:r>
                  <a:rPr lang="es-ES" b="1" dirty="0"/>
                  <a:t> </a:t>
                </a:r>
                <a:r>
                  <a:rPr lang="es-ES" dirty="0"/>
                  <a:t>d(x) = 4; d(y) = 4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19600" y="1600200"/>
                <a:ext cx="4648200" cy="4525963"/>
              </a:xfrm>
              <a:blipFill rotWithShape="0">
                <a:blip r:embed="rId3"/>
                <a:stretch>
                  <a:fillRect l="-1048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4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5199"/>
          </a:xfrm>
        </p:spPr>
        <p:txBody>
          <a:bodyPr/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Finite state machines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Algorithmic analysis of (Alur-Dill’s) Timed Automata[1]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 restricted class of what we call hybrid automata in this course with only clock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56388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[1] Rajeev </a:t>
            </a:r>
            <a:r>
              <a:rPr lang="en-US" dirty="0" err="1"/>
              <a:t>Alur</a:t>
            </a:r>
            <a:r>
              <a:rPr lang="en-US" dirty="0"/>
              <a:t> and David L. Dill. </a:t>
            </a:r>
            <a:r>
              <a:rPr lang="en-US" dirty="0">
                <a:hlinkClick r:id="rId2"/>
              </a:rPr>
              <a:t>A theory of timed automata</a:t>
            </a:r>
            <a:r>
              <a:rPr lang="en-US" dirty="0"/>
              <a:t>. Theoretical Computer Science, 126:183-235, 1994.</a:t>
            </a:r>
          </a:p>
        </p:txBody>
      </p:sp>
    </p:spTree>
    <p:extLst>
      <p:ext uri="{BB962C8B-B14F-4D97-AF65-F5344CB8AC3E}">
        <p14:creationId xmlns:p14="http://schemas.microsoft.com/office/powerpoint/2010/main" val="354822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Multi-Rate Automaton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/>
                  <a:t>Definition. </a:t>
                </a:r>
                <a:r>
                  <a:rPr lang="en-US" dirty="0"/>
                  <a:t>A 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multirate</a:t>
                </a:r>
                <a:r>
                  <a:rPr lang="en-US" b="1" dirty="0">
                    <a:solidFill>
                      <a:srgbClr val="00B0F0"/>
                    </a:solidFill>
                  </a:rPr>
                  <a:t> automaton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ea typeface="Cambria Math"/>
                      </a:rPr>
                      <m:t>𝓐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〈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𝑄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Θ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𝒯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〉</m:t>
                    </m:r>
                  </m:oMath>
                </a14:m>
                <a:r>
                  <a:rPr lang="en-US" dirty="0"/>
                  <a:t> where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V =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𝑙𝑜𝑐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is a set of n </a:t>
                </a:r>
                <a:r>
                  <a:rPr lang="en-US" b="1" dirty="0">
                    <a:solidFill>
                      <a:srgbClr val="00B0F0"/>
                    </a:solidFill>
                  </a:rPr>
                  <a:t>continuous variables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𝑙𝑜𝑐</m:t>
                    </m:r>
                  </m:oMath>
                </a14:m>
                <a:r>
                  <a:rPr lang="en-US" dirty="0"/>
                  <a:t> is a discrete state variable of finite type Ł</a:t>
                </a:r>
                <a:endParaRPr lang="en-US" baseline="-25000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A is a finite set of actions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is a set of transitions such that 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/>
                  <a:t>The guards are described by </a:t>
                </a:r>
                <a:r>
                  <a:rPr lang="en-US" b="1" dirty="0">
                    <a:solidFill>
                      <a:srgbClr val="00B0F0"/>
                    </a:solidFill>
                  </a:rPr>
                  <a:t>rational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clock constraings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implies </a:t>
                </a:r>
                <a:r>
                  <a:rPr lang="en-US" dirty="0">
                    <a:solidFill>
                      <a:schemeClr val="tx1"/>
                    </a:solidFill>
                  </a:rPr>
                  <a:t>either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𝑜𝑟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𝒯</m:t>
                    </m:r>
                  </m:oMath>
                </a14:m>
                <a:r>
                  <a:rPr lang="en-US" dirty="0"/>
                  <a:t> set of trajectories such that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/>
                  <a:t>	for each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 ∃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𝑠𝑢𝑐h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𝑡h𝑎𝑡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𝒯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𝑑𝑜𝑚</m:t>
                    </m:r>
                    <m:r>
                      <a:rPr lang="en-US" b="0" i="1" smtClean="0">
                        <a:latin typeface="Cambria Math"/>
                      </a:rPr>
                      <m:t>  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79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State (Location) Reachability Problem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MRA, check if a particular location is reachable from the initial states</a:t>
            </a:r>
          </a:p>
          <a:p>
            <a:r>
              <a:rPr lang="en-US" dirty="0"/>
              <a:t>Is problem is decidable? Yes</a:t>
            </a:r>
          </a:p>
          <a:p>
            <a:r>
              <a:rPr lang="en-US" dirty="0"/>
              <a:t>Key idea: </a:t>
            </a:r>
          </a:p>
          <a:p>
            <a:pPr lvl="1"/>
            <a:r>
              <a:rPr lang="en-US" dirty="0"/>
              <a:t>Construct a RTA that is </a:t>
            </a:r>
            <a:r>
              <a:rPr lang="en-US" dirty="0" err="1"/>
              <a:t>bisimilar</a:t>
            </a:r>
            <a:r>
              <a:rPr lang="en-US" dirty="0"/>
              <a:t> to the given MRA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1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Multi-rate to rational TA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31" y="1252476"/>
            <a:ext cx="581977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3657600"/>
            <a:ext cx="58388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9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3. Rectangular 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19200"/>
                <a:ext cx="8496300" cy="5029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Definition. </a:t>
                </a: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rgbClr val="00B0F0"/>
                    </a:solidFill>
                  </a:rPr>
                  <a:t>rectangular hybrid automaton (RHA) </a:t>
                </a:r>
                <a:r>
                  <a:rPr lang="en-US" sz="2000" dirty="0"/>
                  <a:t>is a HA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  <a:ea typeface="Cambria Math"/>
                      </a:rPr>
                      <m:t>𝓐</m:t>
                    </m:r>
                    <m:r>
                      <a:rPr lang="en-US" sz="2000" b="1" i="1" dirty="0" smtClean="0">
                        <a:latin typeface="Cambria Math" charset="0"/>
                        <a:ea typeface="Cambria Math"/>
                      </a:rPr>
                      <m:t>=⟨</m:t>
                    </m:r>
                    <m:r>
                      <a:rPr lang="en-US" sz="2000" b="0" i="1" dirty="0" smtClean="0">
                        <a:latin typeface="Cambria Math" charset="0"/>
                        <a:ea typeface="Cambria Math"/>
                      </a:rPr>
                      <m:t>𝑉</m:t>
                    </m:r>
                    <m:r>
                      <a:rPr lang="en-US" sz="2000" b="0" i="1" dirty="0" smtClean="0">
                        <a:latin typeface="Cambria Math" charset="0"/>
                        <a:ea typeface="Cambria Math"/>
                      </a:rPr>
                      <m:t>,</m:t>
                    </m:r>
                    <m:r>
                      <a:rPr lang="en-US" sz="2000" b="0" i="1" dirty="0" smtClean="0">
                        <a:latin typeface="Cambria Math" charset="0"/>
                        <a:ea typeface="Cambria Math"/>
                      </a:rPr>
                      <m:t>𝐴</m:t>
                    </m:r>
                    <m:r>
                      <a:rPr lang="en-US" sz="2000" b="0" i="1" dirty="0" smtClean="0">
                        <a:latin typeface="Cambria Math" charset="0"/>
                        <a:ea typeface="Cambria Math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𝒯</m:t>
                    </m:r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,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⟩</m:t>
                    </m:r>
                  </m:oMath>
                </a14:m>
                <a:r>
                  <a:rPr lang="en-US" sz="2000" dirty="0"/>
                  <a:t>  where </a:t>
                </a:r>
              </a:p>
              <a:p>
                <a:pPr lvl="1"/>
                <a:r>
                  <a:rPr lang="en-US" sz="2000" dirty="0"/>
                  <a:t>V = 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𝑙𝑜𝑐</m:t>
                        </m:r>
                      </m:e>
                    </m:d>
                  </m:oMath>
                </a14:m>
                <a:r>
                  <a:rPr lang="en-US" sz="2000" dirty="0"/>
                  <a:t> , where X is a set of n </a:t>
                </a:r>
                <a:r>
                  <a:rPr lang="en-US" sz="2000" b="1" dirty="0">
                    <a:solidFill>
                      <a:srgbClr val="00B0F0"/>
                    </a:solidFill>
                  </a:rPr>
                  <a:t>continuous variables</a:t>
                </a:r>
                <a:r>
                  <a:rPr lang="en-US" sz="2000" dirty="0">
                    <a:solidFill>
                      <a:srgbClr val="00B0F0"/>
                    </a:solidFill>
                  </a:rPr>
                  <a:t>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𝑙𝑜𝑐</m:t>
                    </m:r>
                  </m:oMath>
                </a14:m>
                <a:r>
                  <a:rPr lang="en-US" sz="2000" dirty="0"/>
                  <a:t> is a discrete state variable of finite type Ł</a:t>
                </a:r>
                <a:endParaRPr lang="en-US" sz="2000" baseline="-25000" dirty="0"/>
              </a:p>
              <a:p>
                <a:pPr lvl="1"/>
                <a:r>
                  <a:rPr lang="en-US" sz="2000" dirty="0"/>
                  <a:t>A is a finite 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𝒯</m:t>
                    </m:r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ambria Math"/>
                              </a:rPr>
                              <m:t>∪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ea typeface="Cambria Math"/>
                              </a:rPr>
                              <m:t>ℓ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𝒯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000" dirty="0"/>
                  <a:t> set of trajectories for X</a:t>
                </a:r>
              </a:p>
              <a:p>
                <a:pPr lvl="2"/>
                <a:r>
                  <a:rPr lang="en-US" sz="2000" dirty="0"/>
                  <a:t>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𝜏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 </m:t>
                    </m:r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𝒯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/>
                          </a:rPr>
                          <m:t>ℓ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, </m:t>
                    </m:r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𝑋</m:t>
                    </m:r>
                  </m:oMath>
                </a14:m>
                <a:r>
                  <a:rPr lang="en-US" sz="2000" dirty="0"/>
                  <a:t> either (</a:t>
                </a:r>
                <a:r>
                  <a:rPr lang="en-US" sz="2000" dirty="0" err="1"/>
                  <a:t>i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000" dirty="0"/>
                  <a:t> or (ii)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ℓ1 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ℓ2 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2"/>
                <a:r>
                  <a:rPr lang="en-US" sz="2000" dirty="0"/>
                  <a:t>Equivalently, (</a:t>
                </a:r>
                <a:r>
                  <a:rPr lang="en-US" sz="2000" dirty="0" err="1"/>
                  <a:t>i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⌈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𝜏</m:t>
                    </m:r>
                    <m:r>
                      <a:rPr lang="en-US" sz="2000" b="0" i="1" smtClean="0">
                        <a:latin typeface="Cambria Math" charset="0"/>
                      </a:rPr>
                      <m:t>(0)⌈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ℓ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(ii)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𝜏</m:t>
                    </m:r>
                    <m:r>
                      <a:rPr lang="en-US" sz="2000" i="1">
                        <a:latin typeface="Cambria Math" charset="0"/>
                      </a:rPr>
                      <m:t>(0)⌈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ℓ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𝑡</m:t>
                    </m:r>
                    <m:r>
                      <a:rPr lang="en-US" sz="2000" b="0" i="1" smtClean="0"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latin typeface="Cambria Math" charset="0"/>
                      </a:rPr>
                      <m:t>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⌈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𝜏</m:t>
                    </m:r>
                    <m:r>
                      <a:rPr lang="en-US" sz="2000" i="1">
                        <a:latin typeface="Cambria Math" charset="0"/>
                      </a:rPr>
                      <m:t>(0)⌈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ℓ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is a set of transitions such that </a:t>
                </a:r>
              </a:p>
              <a:p>
                <a:pPr lvl="2"/>
                <a:r>
                  <a:rPr lang="en-US" sz="2000" dirty="0"/>
                  <a:t>Guards are described by </a:t>
                </a:r>
                <a:r>
                  <a:rPr lang="en-US" sz="2000" b="1" dirty="0">
                    <a:solidFill>
                      <a:srgbClr val="00B0F0"/>
                    </a:solidFill>
                  </a:rPr>
                  <a:t>rational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clock constraings  </a:t>
                </a:r>
              </a:p>
              <a:p>
                <a:pPr lvl="2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𝑙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→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implies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r>
                      <a:rPr lang="en-US" sz="2000" b="0" i="1" smtClean="0">
                        <a:latin typeface="Cambria Math" charset="0"/>
                      </a:rPr>
                      <m:t>𝑜𝑟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∈[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19200"/>
                <a:ext cx="8496300" cy="5029200"/>
              </a:xfrm>
              <a:blipFill>
                <a:blip r:embed="rId2"/>
                <a:stretch>
                  <a:fillRect l="-597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948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CSR Decidable for RHA?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RHA, check if a particular location is reachable from the initial states?</a:t>
            </a:r>
          </a:p>
          <a:p>
            <a:r>
              <a:rPr lang="en-US" dirty="0"/>
              <a:t>Is this problem decidable? </a:t>
            </a:r>
            <a:r>
              <a:rPr lang="en-US" dirty="0">
                <a:solidFill>
                  <a:srgbClr val="FF0000"/>
                </a:solidFill>
              </a:rPr>
              <a:t>No </a:t>
            </a:r>
          </a:p>
          <a:p>
            <a:pPr lvl="1"/>
            <a:r>
              <a:rPr lang="en-US" sz="2000" b="1" dirty="0"/>
              <a:t>[Henz95]</a:t>
            </a:r>
            <a:r>
              <a:rPr lang="en-US" sz="2000" dirty="0"/>
              <a:t> Thomas </a:t>
            </a:r>
            <a:r>
              <a:rPr lang="en-US" sz="2000" dirty="0" err="1"/>
              <a:t>Henzinger</a:t>
            </a:r>
            <a:r>
              <a:rPr lang="en-US" sz="2000" dirty="0"/>
              <a:t>, Peter </a:t>
            </a:r>
            <a:r>
              <a:rPr lang="en-US" sz="2000" dirty="0" err="1"/>
              <a:t>Kopke</a:t>
            </a:r>
            <a:r>
              <a:rPr lang="en-US" sz="2000" dirty="0"/>
              <a:t>, Anuj </a:t>
            </a:r>
            <a:r>
              <a:rPr lang="en-US" sz="2000" dirty="0" err="1"/>
              <a:t>Puri</a:t>
            </a:r>
            <a:r>
              <a:rPr lang="en-US" sz="2000" dirty="0"/>
              <a:t>, and Pravin </a:t>
            </a:r>
            <a:r>
              <a:rPr lang="en-US" sz="2000" dirty="0" err="1"/>
              <a:t>Varaiya</a:t>
            </a:r>
            <a:r>
              <a:rPr lang="en-US" sz="2000" dirty="0"/>
              <a:t>. </a:t>
            </a:r>
            <a:r>
              <a:rPr lang="en-US" sz="2000" dirty="0">
                <a:hlinkClick r:id="rId2"/>
              </a:rPr>
              <a:t>What's Decidable About Hybrid Automata?. Journal of Computer and System Sciences, pages 373–382. ACM Press, 1995. </a:t>
            </a:r>
            <a:endParaRPr lang="en-US" sz="2000" dirty="0"/>
          </a:p>
          <a:p>
            <a:pPr lvl="1"/>
            <a:r>
              <a:rPr lang="en-US" sz="2000" dirty="0"/>
              <a:t>CSR for RHA reduction to Halting problem for 2 counter machines</a:t>
            </a:r>
          </a:p>
          <a:p>
            <a:pPr lvl="1"/>
            <a:r>
              <a:rPr lang="en-US" sz="2000" dirty="0"/>
              <a:t>Halting problem for 2CM known to be undecidable</a:t>
            </a:r>
          </a:p>
          <a:p>
            <a:pPr lvl="1"/>
            <a:r>
              <a:rPr lang="en-US" sz="2000" dirty="0"/>
              <a:t>Reduction in next lecture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4. Initialized Rectangular 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534400" cy="5029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Definition. </a:t>
                </a:r>
                <a:r>
                  <a:rPr lang="en-US" sz="2000" b="1" i="1" dirty="0"/>
                  <a:t>An </a:t>
                </a:r>
                <a:r>
                  <a:rPr lang="en-US" sz="2000" b="1" i="1" dirty="0">
                    <a:solidFill>
                      <a:schemeClr val="tx1"/>
                    </a:solidFill>
                  </a:rPr>
                  <a:t>initialized rectangular hybrid automaton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(IRHA) </a:t>
                </a:r>
                <a:r>
                  <a:rPr lang="en-US" sz="2000" dirty="0">
                    <a:solidFill>
                      <a:schemeClr val="tx1"/>
                    </a:solidFill>
                  </a:rPr>
                  <a:t>is a RHA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where </a:t>
                </a: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</a:rPr>
                  <a:t>V = 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𝑙𝑜𝑐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where  X is a set of n continuous variables and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𝑙𝑜𝑐</m:t>
                        </m:r>
                      </m:e>
                    </m:d>
                  </m:oMath>
                </a14:m>
                <a:r>
                  <a:rPr lang="en-US" sz="2000" dirty="0"/>
                  <a:t> is a discrete state variable of finite type Ł</a:t>
                </a:r>
                <a:endParaRPr lang="en-US" sz="2000" baseline="-25000" dirty="0"/>
              </a:p>
              <a:p>
                <a:pPr lvl="1"/>
                <a:r>
                  <a:rPr lang="en-US" sz="2000" dirty="0"/>
                  <a:t>A is a finite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𝒯</m:t>
                    </m:r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ambria Math"/>
                              </a:rPr>
                              <m:t>∪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ea typeface="Cambria Math"/>
                              </a:rPr>
                              <m:t>ℓ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𝒯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000" dirty="0"/>
                  <a:t> set of trajectories for X</a:t>
                </a:r>
              </a:p>
              <a:p>
                <a:pPr lvl="2"/>
                <a:r>
                  <a:rPr lang="en-US" sz="2000" dirty="0"/>
                  <a:t>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𝜏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 </m:t>
                    </m:r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𝒯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/>
                          </a:rPr>
                          <m:t>ℓ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, </m:t>
                    </m:r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𝑋</m:t>
                    </m:r>
                  </m:oMath>
                </a14:m>
                <a:r>
                  <a:rPr lang="en-US" sz="2000" dirty="0"/>
                  <a:t> either (</a:t>
                </a:r>
                <a:r>
                  <a:rPr lang="en-US" sz="2000" dirty="0" err="1"/>
                  <a:t>i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000" dirty="0"/>
                  <a:t> or (ii)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ℓ1 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ℓ2 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2"/>
                <a:r>
                  <a:rPr lang="en-US" sz="2000" dirty="0"/>
                  <a:t>Equivalently, (</a:t>
                </a:r>
                <a:r>
                  <a:rPr lang="en-US" sz="2000" dirty="0" err="1"/>
                  <a:t>i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⌈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𝜏</m:t>
                    </m:r>
                    <m:r>
                      <a:rPr lang="en-US" sz="2000" b="0" i="1" smtClean="0">
                        <a:latin typeface="Cambria Math" charset="0"/>
                      </a:rPr>
                      <m:t>(0)⌈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ℓ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(ii)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𝜏</m:t>
                    </m:r>
                    <m:r>
                      <a:rPr lang="en-US" sz="2000" i="1">
                        <a:latin typeface="Cambria Math" charset="0"/>
                      </a:rPr>
                      <m:t>(0)⌈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ℓ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𝑡</m:t>
                    </m:r>
                    <m:r>
                      <a:rPr lang="en-US" sz="2000" b="0" i="1" smtClean="0"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latin typeface="Cambria Math" charset="0"/>
                      </a:rPr>
                      <m:t>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⌈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𝜏</m:t>
                    </m:r>
                    <m:r>
                      <a:rPr lang="en-US" sz="2000" i="1">
                        <a:latin typeface="Cambria Math" charset="0"/>
                      </a:rPr>
                      <m:t>(0)⌈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ℓ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is a set of transitions such that </a:t>
                </a:r>
              </a:p>
              <a:p>
                <a:pPr lvl="2"/>
                <a:r>
                  <a:rPr lang="en-US" sz="2000" dirty="0"/>
                  <a:t>Guards are described by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rational </a:t>
                </a:r>
                <a:r>
                  <a:rPr lang="en-US" sz="2000" dirty="0"/>
                  <a:t>clock constraings  </a:t>
                </a:r>
              </a:p>
              <a:p>
                <a:pPr lvl="2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〈"/>
                        <m:endChr m:val="〉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implies if dynamics changes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ℓ′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∈[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, 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</a:p>
              <a:p>
                <a:pPr lvl="1"/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534400" cy="5029200"/>
              </a:xfrm>
              <a:blipFill>
                <a:blip r:embed="rId2"/>
                <a:stretch>
                  <a:fillRect l="-744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27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Rectangular Initialized 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973069" y="1998138"/>
                <a:ext cx="1611961" cy="14259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</a:rPr>
                            <m:t>k</m:t>
                          </m:r>
                        </m:e>
                        <m:sub>
                          <m:r>
                            <a:rPr lang="en-US" sz="160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</a:rPr>
                            <m:t>k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69" y="1998138"/>
                <a:ext cx="1611961" cy="14259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6011669" y="1998138"/>
                <a:ext cx="1611961" cy="14259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</a:rPr>
                            <m:t>k</m:t>
                          </m:r>
                          <m:r>
                            <a:rPr lang="en-US" sz="1600" b="0" i="0" smtClean="0">
                              <a:latin typeface="Cambria Math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</a:rPr>
                            <m:t>k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669" y="1998138"/>
                <a:ext cx="1611961" cy="14259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058873" y="4436538"/>
                <a:ext cx="1735958" cy="142596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∈[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</a:rPr>
                            <m:t>k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873" y="4436538"/>
                <a:ext cx="1735958" cy="14259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urved Connector 7"/>
          <p:cNvCxnSpPr>
            <a:stCxn id="4" idx="7"/>
            <a:endCxn id="5" idx="1"/>
          </p:cNvCxnSpPr>
          <p:nvPr/>
        </p:nvCxnSpPr>
        <p:spPr>
          <a:xfrm rot="5400000" flipH="1" flipV="1">
            <a:off x="4798349" y="757581"/>
            <a:ext cx="12700" cy="2898771"/>
          </a:xfrm>
          <a:prstGeom prst="curvedConnector3">
            <a:avLst>
              <a:gd name="adj1" fmla="val 344431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670491" y="1428525"/>
                <a:ext cx="274351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0" dirty="0"/>
                  <a:t>Pre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charset="0"/>
                      </a:rPr>
                      <m:t>≥</m:t>
                    </m:r>
                    <m:r>
                      <a:rPr lang="en-US" sz="1600" b="0" i="1" smtClean="0">
                        <a:latin typeface="Cambria Math" charset="0"/>
                      </a:rPr>
                      <m:t>𝐺</m:t>
                    </m:r>
                    <m:r>
                      <a:rPr lang="en-US" sz="1600" b="0" i="1" smtClean="0">
                        <a:latin typeface="Cambria Math" charset="0"/>
                      </a:rPr>
                      <m:t>∧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latin typeface="Cambria Math" charset="0"/>
                      </a:rPr>
                      <m:t>𝐺</m:t>
                    </m:r>
                    <m:r>
                      <a:rPr lang="en-US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/>
                  <a:t> Eff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charset="0"/>
                      </a:rPr>
                      <m:t>≔0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91" y="1428525"/>
                <a:ext cx="2743514" cy="584775"/>
              </a:xfrm>
              <a:prstGeom prst="rect">
                <a:avLst/>
              </a:prstGeom>
              <a:blipFill>
                <a:blip r:embed="rId5"/>
                <a:stretch>
                  <a:fillRect l="-92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/>
          <p:cNvCxnSpPr>
            <a:stCxn id="5" idx="5"/>
            <a:endCxn id="6" idx="6"/>
          </p:cNvCxnSpPr>
          <p:nvPr/>
        </p:nvCxnSpPr>
        <p:spPr>
          <a:xfrm rot="5400000">
            <a:off x="5624076" y="3386032"/>
            <a:ext cx="1934245" cy="1592733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4" idx="3"/>
            <a:endCxn id="6" idx="2"/>
          </p:cNvCxnSpPr>
          <p:nvPr/>
        </p:nvCxnSpPr>
        <p:spPr>
          <a:xfrm rot="16200000" flipH="1">
            <a:off x="2166882" y="3257529"/>
            <a:ext cx="1934245" cy="184973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75231" y="4317733"/>
                <a:ext cx="1136669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Both Pre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have to be reset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231" y="4317733"/>
                <a:ext cx="1136669" cy="1077218"/>
              </a:xfrm>
              <a:prstGeom prst="rect">
                <a:avLst/>
              </a:prstGeom>
              <a:blipFill>
                <a:blip r:embed="rId6"/>
                <a:stretch>
                  <a:fillRect l="-3333" t="-1163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urved Connector 16"/>
          <p:cNvCxnSpPr>
            <a:cxnSpLocks/>
            <a:stCxn id="6" idx="7"/>
            <a:endCxn id="5" idx="2"/>
          </p:cNvCxnSpPr>
          <p:nvPr/>
        </p:nvCxnSpPr>
        <p:spPr>
          <a:xfrm rot="5400000" flipH="1" flipV="1">
            <a:off x="4809015" y="3442713"/>
            <a:ext cx="1934245" cy="471063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634130" y="5240326"/>
                <a:ext cx="20563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Eff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charset="0"/>
                      </a:rPr>
                      <m:t>∈[</m:t>
                    </m:r>
                    <m:r>
                      <a:rPr lang="en-US" sz="1600" b="0" i="1" smtClean="0">
                        <a:latin typeface="Cambria Math" charset="0"/>
                      </a:rPr>
                      <m:t>𝑐</m:t>
                    </m:r>
                    <m:r>
                      <a:rPr lang="en-US" sz="1600" b="0" i="1" smtClean="0">
                        <a:latin typeface="Cambria Math" charset="0"/>
                      </a:rPr>
                      <m:t>,</m:t>
                    </m:r>
                    <m:r>
                      <a:rPr lang="en-US" sz="1600" b="0" i="1" smtClean="0">
                        <a:latin typeface="Cambria Math" charset="0"/>
                      </a:rPr>
                      <m:t>𝑑</m:t>
                    </m:r>
                    <m:r>
                      <a:rPr lang="en-US" sz="1600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130" y="5240326"/>
                <a:ext cx="2056300" cy="338554"/>
              </a:xfrm>
              <a:prstGeom prst="rect">
                <a:avLst/>
              </a:prstGeom>
              <a:blipFill>
                <a:blip r:embed="rId7"/>
                <a:stretch>
                  <a:fillRect l="-1227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8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CSR Decidable for IRHA?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IRHA, check if a particular location is reachable from the initial states</a:t>
            </a:r>
          </a:p>
          <a:p>
            <a:r>
              <a:rPr lang="en-US" dirty="0"/>
              <a:t>Is this problem decidable? </a:t>
            </a:r>
            <a:r>
              <a:rPr lang="en-US" dirty="0">
                <a:solidFill>
                  <a:srgbClr val="00B0F0"/>
                </a:solidFill>
              </a:rPr>
              <a:t>Yes</a:t>
            </a:r>
          </a:p>
          <a:p>
            <a:r>
              <a:rPr lang="en-US" dirty="0"/>
              <a:t>Key idea: </a:t>
            </a:r>
          </a:p>
          <a:p>
            <a:pPr lvl="1"/>
            <a:r>
              <a:rPr lang="en-US" dirty="0"/>
              <a:t>Construct a 2n-dimensional </a:t>
            </a:r>
            <a:r>
              <a:rPr lang="en-US" b="1" dirty="0"/>
              <a:t>initialized m</a:t>
            </a:r>
            <a:r>
              <a:rPr lang="en-US" dirty="0"/>
              <a:t>ulti-rate automaton that is </a:t>
            </a:r>
            <a:r>
              <a:rPr lang="en-US" dirty="0" err="1"/>
              <a:t>bisimilar</a:t>
            </a:r>
            <a:r>
              <a:rPr lang="en-US" dirty="0"/>
              <a:t> to the given IRHA</a:t>
            </a:r>
          </a:p>
          <a:p>
            <a:pPr lvl="1"/>
            <a:r>
              <a:rPr lang="en-US" dirty="0"/>
              <a:t>Construct a ITA that is </a:t>
            </a:r>
            <a:r>
              <a:rPr lang="en-US" dirty="0" err="1"/>
              <a:t>bisimilar</a:t>
            </a:r>
            <a:r>
              <a:rPr lang="en-US" dirty="0"/>
              <a:t> to the Singular TA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9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IRHA to Singular HA conversion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every variable create two variables---tracking the upper and lower bounds</a:t>
            </a:r>
          </a:p>
          <a:p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46366" b="-46366"/>
          <a:stretch>
            <a:fillRect/>
          </a:stretch>
        </p:blipFill>
        <p:spPr>
          <a:xfrm>
            <a:off x="4953000" y="2438400"/>
            <a:ext cx="4038600" cy="4525963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0759617"/>
                  </p:ext>
                </p:extLst>
              </p:nvPr>
            </p:nvGraphicFramePr>
            <p:xfrm>
              <a:off x="304800" y="3329781"/>
              <a:ext cx="44958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718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2395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IRHA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MRA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3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Evolve: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)∈ [</m:t>
                              </m:r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Evolve: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dirty="0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;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Eff: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Eff: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dirty="0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Guard: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400" dirty="0" smtClean="0">
                                  <a:latin typeface="Cambria Math" panose="02040503050406030204" pitchFamily="18" charset="0"/>
                                </a:rPr>
                                <m:t>≥ 5 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dirty="0" err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400" dirty="0" err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it-IT" sz="1400" dirty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it-IT" sz="1400" dirty="0">
                                    <a:latin typeface="Cambria Math" panose="02040503050406030204" pitchFamily="18" charset="0"/>
                                  </a:rPr>
                                  <m:t> 5</m:t>
                                </m:r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dirty="0" err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400" dirty="0" err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sz="1400" dirty="0">
                                  <a:latin typeface="Cambria Math" panose="02040503050406030204" pitchFamily="18" charset="0"/>
                                </a:rPr>
                                <m:t> 5</m:t>
                              </m:r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≥5</m:t>
                              </m:r>
                            </m:oMath>
                          </a14:m>
                          <a:r>
                            <a:rPr lang="it-IT" sz="1400" dirty="0"/>
                            <a:t> Eff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dirty="0" err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400" dirty="0" err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1400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400" dirty="0">
                                  <a:latin typeface="Cambria Math" panose="02040503050406030204" pitchFamily="18" charset="0"/>
                                </a:rPr>
                                <m:t> 5</m:t>
                              </m:r>
                            </m:oMath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0759617"/>
                  </p:ext>
                </p:extLst>
              </p:nvPr>
            </p:nvGraphicFramePr>
            <p:xfrm>
              <a:off x="304800" y="3329781"/>
              <a:ext cx="44958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718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2395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IRHA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MRA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45" t="-100000" r="-129032" b="-4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92" t="-100000" r="-503" b="-4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45" t="-206897" r="-129032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92" t="-206897" r="-503" b="-4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45" t="-306897" r="-129032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92" t="-306897" r="-503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45" t="-406897" r="-129032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92" t="-406897" r="-503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45" t="-490000" r="-12903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92" t="-490000" r="-50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92" t="-610345" r="-503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21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IRHA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066800" y="1600200"/>
                <a:ext cx="22098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1" dirty="0">
                    <a:latin typeface="Cambria Math"/>
                  </a:rPr>
                  <a:t>v1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∈[−3,−2]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600200"/>
                <a:ext cx="2209800" cy="1524000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1066800" y="4572000"/>
                <a:ext cx="22098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1" dirty="0">
                    <a:latin typeface="Cambria Math"/>
                  </a:rPr>
                  <a:t>v2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−4,−2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∈[−3,−2]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572000"/>
                <a:ext cx="2209800" cy="1524000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4" idx="4"/>
            <a:endCxn id="5" idx="0"/>
          </p:cNvCxnSpPr>
          <p:nvPr/>
        </p:nvCxnSpPr>
        <p:spPr>
          <a:xfrm>
            <a:off x="2171700" y="31242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5510" y="1034534"/>
                <a:ext cx="1536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≔0;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</a:rPr>
                        <m:t>≔1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10" y="1034534"/>
                <a:ext cx="153619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23474" y="3472623"/>
                <a:ext cx="17606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≤5∧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</a:rPr>
                        <m:t>≤−3</m:t>
                      </m:r>
                    </m:oMath>
                  </m:oMathPara>
                </a14:m>
                <a:endParaRPr lang="en-US" b="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≔4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474" y="3472623"/>
                <a:ext cx="1760610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5638800" y="4572000"/>
                <a:ext cx="22098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1" dirty="0">
                    <a:latin typeface="Cambria Math"/>
                  </a:rPr>
                  <a:t>v3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−4,−2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∈[1,2]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572000"/>
                <a:ext cx="2209800" cy="1524000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5" idx="6"/>
            <a:endCxn id="10" idx="2"/>
          </p:cNvCxnSpPr>
          <p:nvPr/>
        </p:nvCxnSpPr>
        <p:spPr>
          <a:xfrm>
            <a:off x="3276600" y="5334000"/>
            <a:ext cx="2362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4687669"/>
                <a:ext cx="10239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</a:rPr>
                        <m:t>≤−5</m:t>
                      </m:r>
                    </m:oMath>
                  </m:oMathPara>
                </a14:m>
                <a:endParaRPr lang="en-US" b="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</a:rPr>
                        <m:t>≔−4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4687669"/>
                <a:ext cx="1023935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5638800" y="1600200"/>
                <a:ext cx="22098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1" dirty="0">
                    <a:latin typeface="Cambria Math"/>
                  </a:rPr>
                  <a:t>v4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∈[1,2]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600200"/>
                <a:ext cx="2209800" cy="1524000"/>
              </a:xfrm>
              <a:prstGeom prst="ellipse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0" idx="0"/>
            <a:endCxn id="15" idx="4"/>
          </p:cNvCxnSpPr>
          <p:nvPr/>
        </p:nvCxnSpPr>
        <p:spPr>
          <a:xfrm flipV="1">
            <a:off x="6743700" y="31242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58000" y="3472622"/>
                <a:ext cx="18824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≥−3∧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≤−</m:t>
                    </m:r>
                  </m:oMath>
                </a14:m>
                <a:r>
                  <a:rPr lang="en-US" b="0" i="1" dirty="0">
                    <a:latin typeface="Cambria Math"/>
                  </a:rPr>
                  <a:t>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∈[−1,−2]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3472622"/>
                <a:ext cx="1882438" cy="646331"/>
              </a:xfrm>
              <a:prstGeom prst="rect">
                <a:avLst/>
              </a:prstGeom>
              <a:blipFill rotWithShape="1">
                <a:blip r:embed="rId9"/>
                <a:stretch>
                  <a:fillRect t="-5660" r="-1618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5" idx="2"/>
            <a:endCxn id="4" idx="6"/>
          </p:cNvCxnSpPr>
          <p:nvPr/>
        </p:nvCxnSpPr>
        <p:spPr>
          <a:xfrm flipH="1">
            <a:off x="3276600" y="2362200"/>
            <a:ext cx="2362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703102" y="1715868"/>
                <a:ext cx="15091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≥0∧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≤</m:t>
                    </m:r>
                  </m:oMath>
                </a14:m>
                <a:r>
                  <a:rPr lang="en-US" b="0" i="1" dirty="0">
                    <a:latin typeface="Cambria Math"/>
                  </a:rPr>
                  <a:t>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</a:rPr>
                        <m:t>≔1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102" y="1715868"/>
                <a:ext cx="1509196" cy="646331"/>
              </a:xfrm>
              <a:prstGeom prst="rect">
                <a:avLst/>
              </a:prstGeom>
              <a:blipFill rotWithShape="1">
                <a:blip r:embed="rId10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endCxn id="4" idx="0"/>
          </p:cNvCxnSpPr>
          <p:nvPr/>
        </p:nvCxnSpPr>
        <p:spPr>
          <a:xfrm>
            <a:off x="2171700" y="8382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1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Reachability of Finite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17638"/>
                <a:ext cx="7886700" cy="445611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0" dirty="0">
                    <a:latin typeface="+mj-lt"/>
                    <a:ea typeface="Cambria Math" panose="02040503050406030204" pitchFamily="18" charset="0"/>
                  </a:rPr>
                  <a:t>An </a:t>
                </a:r>
                <a:r>
                  <a:rPr lang="en-US" b="1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finite</a:t>
                </a:r>
                <a:r>
                  <a:rPr lang="en-US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automaton</a:t>
                </a:r>
                <a:r>
                  <a:rPr lang="en-US" b="0" dirty="0">
                    <a:latin typeface="+mj-lt"/>
                    <a:ea typeface="Cambria Math" panose="02040503050406030204" pitchFamily="18" charset="0"/>
                  </a:rPr>
                  <a:t>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dirty="0">
                    <a:latin typeface="+mj-lt"/>
                  </a:rPr>
                  <a:t> where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+mj-lt"/>
                  </a:rPr>
                  <a:t> is a finite set of states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+mj-lt"/>
                  </a:rPr>
                  <a:t> is the set of </a:t>
                </a:r>
                <a:r>
                  <a:rPr lang="en-US" b="1" dirty="0">
                    <a:latin typeface="+mj-lt"/>
                  </a:rPr>
                  <a:t>initial</a:t>
                </a:r>
                <a:r>
                  <a:rPr lang="en-US" dirty="0">
                    <a:latin typeface="+mj-lt"/>
                  </a:rPr>
                  <a:t> or </a:t>
                </a:r>
                <a:r>
                  <a:rPr lang="en-US" b="1" dirty="0">
                    <a:latin typeface="+mj-lt"/>
                  </a:rPr>
                  <a:t>start states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+mj-lt"/>
                  </a:rPr>
                  <a:t> is the set of </a:t>
                </a:r>
                <a:r>
                  <a:rPr lang="en-US" b="1" dirty="0">
                    <a:latin typeface="+mj-lt"/>
                  </a:rPr>
                  <a:t>transitions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An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execution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is an alternating sequence of states and actions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such that:</a:t>
                </a:r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2.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sequence,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b="1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A state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reachable</a:t>
                </a:r>
                <a:r>
                  <a:rPr lang="en-US" b="1" dirty="0"/>
                  <a:t> </a:t>
                </a:r>
                <a:r>
                  <a:rPr lang="en-US" dirty="0"/>
                  <a:t>if there exists an execution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𝑙𝑠𝑡𝑎𝑡𝑒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17638"/>
                <a:ext cx="7886700" cy="4456113"/>
              </a:xfrm>
              <a:blipFill>
                <a:blip r:embed="rId2"/>
                <a:stretch>
                  <a:fillRect l="-1447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60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58"/>
          </a:xfrm>
        </p:spPr>
        <p:txBody>
          <a:bodyPr>
            <a:normAutofit fontScale="90000"/>
          </a:bodyPr>
          <a:lstStyle/>
          <a:p>
            <a:r>
              <a:rPr lang="en-US" dirty="0"/>
              <a:t>Initialized Singular 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914400" y="1600200"/>
                <a:ext cx="25146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i="1" dirty="0">
                    <a:latin typeface="Cambria Math"/>
                  </a:rPr>
                  <a:t>v1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/>
                        </a:rPr>
                        <m:t>=1 </m:t>
                      </m:r>
                    </m:oMath>
                  </m:oMathPara>
                </a14:m>
                <a:endParaRPr lang="en-US" sz="1600" b="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/>
                        </a:rPr>
                        <m:t>=3 </m:t>
                      </m:r>
                    </m:oMath>
                  </m:oMathPara>
                </a14:m>
                <a:endParaRPr lang="en-US" sz="1600" b="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−3</m:t>
                      </m:r>
                      <m:r>
                        <a:rPr lang="en-US" sz="16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−2</m:t>
                      </m:r>
                    </m:oMath>
                  </m:oMathPara>
                </a14:m>
                <a:endParaRPr lang="en-US" sz="1600" b="0" dirty="0"/>
              </a:p>
              <a:p>
                <a:pPr algn="ctr"/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600200"/>
                <a:ext cx="2514600" cy="1524000"/>
              </a:xfrm>
              <a:prstGeom prst="ellipse">
                <a:avLst/>
              </a:prstGeom>
              <a:blipFill rotWithShape="1">
                <a:blip r:embed="rId2"/>
                <a:stretch>
                  <a:fillRect t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1066800" y="4572000"/>
                <a:ext cx="22098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i="1" dirty="0">
                    <a:latin typeface="Cambria Math"/>
                  </a:rPr>
                  <a:t>v2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i="1" dirty="0">
                                  <a:latin typeface="Cambria Math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−2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i="1" dirty="0">
                                      <a:latin typeface="Cambria Math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1600" i="1">
                                      <a:latin typeface="Cambria Math"/>
                                    </a:rPr>
                                    <m:t>=−3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i="1" dirty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1600" i="1">
                                      <a:latin typeface="Cambria Math"/>
                                    </a:rPr>
                                    <m:t>=−2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dirty="0"/>
                                    <m:t> </m:t>
                                  </m:r>
                                </m:e>
                              </m:eqArr>
                            </m:e>
                          </m:eqArr>
                        </m:e>
                      </m:acc>
                    </m:oMath>
                  </m:oMathPara>
                </a14:m>
                <a:endParaRPr lang="en-US" sz="1600" b="0" dirty="0"/>
              </a:p>
              <a:p>
                <a:pPr algn="ctr"/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572000"/>
                <a:ext cx="2209800" cy="1524000"/>
              </a:xfrm>
              <a:prstGeom prst="ellipse">
                <a:avLst/>
              </a:prstGeom>
              <a:blipFill rotWithShape="1">
                <a:blip r:embed="rId3"/>
                <a:stretch>
                  <a:fillRect t="-5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4" idx="4"/>
            <a:endCxn id="5" idx="0"/>
          </p:cNvCxnSpPr>
          <p:nvPr/>
        </p:nvCxnSpPr>
        <p:spPr>
          <a:xfrm>
            <a:off x="2171700" y="31242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142716" y="1230868"/>
                <a:ext cx="231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≔0;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≔1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716" y="1230868"/>
                <a:ext cx="231441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5638800" y="4572000"/>
                <a:ext cx="22098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latin typeface="Cambria Math"/>
                  </a:rPr>
                  <a:t>v3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=−4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=−2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Cambria Math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=2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eqArr>
                            </m:e>
                          </m:eqAr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572000"/>
                <a:ext cx="2209800" cy="1524000"/>
              </a:xfrm>
              <a:prstGeom prst="ellipse">
                <a:avLst/>
              </a:prstGeom>
              <a:blipFill rotWithShape="1">
                <a:blip r:embed="rId5"/>
                <a:stretch>
                  <a:fillRect t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5" idx="6"/>
            <a:endCxn id="10" idx="2"/>
          </p:cNvCxnSpPr>
          <p:nvPr/>
        </p:nvCxnSpPr>
        <p:spPr>
          <a:xfrm>
            <a:off x="3276600" y="5334000"/>
            <a:ext cx="2362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5638800" y="1600200"/>
                <a:ext cx="22098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latin typeface="Cambria Math"/>
                  </a:rPr>
                  <a:t>v4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=1 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eqArr>
                          </m:e>
                        </m:eqAr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600200"/>
                <a:ext cx="2209800" cy="1524000"/>
              </a:xfrm>
              <a:prstGeom prst="ellipse">
                <a:avLst/>
              </a:prstGeom>
              <a:blipFill rotWithShape="1">
                <a:blip r:embed="rId6"/>
                <a:stretch>
                  <a:fillRect t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0" idx="0"/>
            <a:endCxn id="15" idx="4"/>
          </p:cNvCxnSpPr>
          <p:nvPr/>
        </p:nvCxnSpPr>
        <p:spPr>
          <a:xfrm flipV="1">
            <a:off x="6743700" y="31242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2"/>
            <a:endCxn id="4" idx="6"/>
          </p:cNvCxnSpPr>
          <p:nvPr/>
        </p:nvCxnSpPr>
        <p:spPr>
          <a:xfrm flipH="1">
            <a:off x="3429000" y="23622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" idx="0"/>
          </p:cNvCxnSpPr>
          <p:nvPr/>
        </p:nvCxnSpPr>
        <p:spPr>
          <a:xfrm>
            <a:off x="2171700" y="8382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23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86400" y="3447883"/>
            <a:ext cx="2286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486400" y="1600200"/>
            <a:ext cx="0" cy="18476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486400" y="2165866"/>
            <a:ext cx="609600" cy="50113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486400" y="2133600"/>
            <a:ext cx="1828800" cy="8382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86400" y="2133600"/>
            <a:ext cx="2286000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05400" y="1981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914400" y="1600200"/>
                <a:ext cx="25146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i="1" dirty="0">
                    <a:latin typeface="Cambria Math"/>
                  </a:rPr>
                  <a:t>v1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/>
                        </a:rPr>
                        <m:t>=1 </m:t>
                      </m:r>
                    </m:oMath>
                  </m:oMathPara>
                </a14:m>
                <a:endParaRPr lang="en-US" sz="1600" b="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/>
                        </a:rPr>
                        <m:t>=3 </m:t>
                      </m:r>
                    </m:oMath>
                  </m:oMathPara>
                </a14:m>
                <a:endParaRPr lang="en-US" sz="1600" b="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−3</m:t>
                      </m:r>
                      <m:r>
                        <a:rPr lang="en-US" sz="16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−2</m:t>
                      </m:r>
                    </m:oMath>
                  </m:oMathPara>
                </a14:m>
                <a:endParaRPr lang="en-US" sz="1600" b="0" dirty="0"/>
              </a:p>
              <a:p>
                <a:pPr algn="ctr"/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600200"/>
                <a:ext cx="2514600" cy="1524000"/>
              </a:xfrm>
              <a:prstGeom prst="ellipse">
                <a:avLst/>
              </a:prstGeom>
              <a:blipFill rotWithShape="1">
                <a:blip r:embed="rId2"/>
                <a:stretch>
                  <a:fillRect t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20" idx="4"/>
          </p:cNvCxnSpPr>
          <p:nvPr/>
        </p:nvCxnSpPr>
        <p:spPr>
          <a:xfrm>
            <a:off x="2171700" y="31242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235596" y="3201769"/>
                <a:ext cx="11934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≤5</m:t>
                      </m:r>
                    </m:oMath>
                  </m:oMathPara>
                </a14:m>
                <a:endParaRPr lang="en-US" b="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≔4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96" y="3201769"/>
                <a:ext cx="1193404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5468587" y="5791200"/>
            <a:ext cx="2286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468587" y="3943517"/>
            <a:ext cx="0" cy="18476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86400" y="4620088"/>
            <a:ext cx="1600200" cy="99488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68587" y="4867359"/>
            <a:ext cx="475013" cy="74761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68587" y="5077088"/>
            <a:ext cx="2286000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84025" y="491029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117657" y="2592963"/>
                <a:ext cx="463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657" y="2592963"/>
                <a:ext cx="46365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5774757" y="2223631"/>
                <a:ext cx="510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57" y="2223631"/>
                <a:ext cx="5104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117657" y="4682693"/>
                <a:ext cx="626646" cy="3964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  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657" y="4682693"/>
                <a:ext cx="626646" cy="39645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687290" y="5081518"/>
                <a:ext cx="4965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0" y="5081518"/>
                <a:ext cx="496546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/>
          <p:cNvCxnSpPr/>
          <p:nvPr/>
        </p:nvCxnSpPr>
        <p:spPr>
          <a:xfrm>
            <a:off x="5620987" y="5081518"/>
            <a:ext cx="0" cy="709683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197691" y="5094958"/>
            <a:ext cx="0" cy="709683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248321" y="3848100"/>
                <a:ext cx="308454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−3</m:t>
                    </m:r>
                  </m:oMath>
                </a14:m>
                <a:r>
                  <a:rPr lang="en-US" i="1" dirty="0">
                    <a:latin typeface="Cambria Math"/>
                  </a:rPr>
                  <a:t> no reset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&gt;−3∧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≤−3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≔</m:t>
                    </m:r>
                  </m:oMath>
                </a14:m>
                <a:r>
                  <a:rPr lang="en-US" dirty="0"/>
                  <a:t>-3</a:t>
                </a: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21" y="3848100"/>
                <a:ext cx="3084544" cy="646331"/>
              </a:xfrm>
              <a:prstGeom prst="rect">
                <a:avLst/>
              </a:prstGeom>
              <a:blipFill rotWithShape="1">
                <a:blip r:embed="rId8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6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Initialized Singular 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914400" y="1600200"/>
                <a:ext cx="25146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i="1" dirty="0">
                    <a:latin typeface="Cambria Math"/>
                  </a:rPr>
                  <a:t>v1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/>
                        </a:rPr>
                        <m:t>=1 </m:t>
                      </m:r>
                    </m:oMath>
                  </m:oMathPara>
                </a14:m>
                <a:endParaRPr lang="en-US" sz="1600" b="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latin typeface="Cambria Math"/>
                        </a:rPr>
                        <m:t>=3 </m:t>
                      </m:r>
                    </m:oMath>
                  </m:oMathPara>
                </a14:m>
                <a:endParaRPr lang="en-US" sz="1600" b="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−3</m:t>
                      </m:r>
                      <m:r>
                        <a:rPr lang="en-US" sz="16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−2</m:t>
                      </m:r>
                    </m:oMath>
                  </m:oMathPara>
                </a14:m>
                <a:endParaRPr lang="en-US" sz="1600" b="0" dirty="0"/>
              </a:p>
              <a:p>
                <a:pPr algn="ctr"/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600200"/>
                <a:ext cx="2514600" cy="1524000"/>
              </a:xfrm>
              <a:prstGeom prst="ellipse">
                <a:avLst/>
              </a:prstGeom>
              <a:blipFill rotWithShape="1">
                <a:blip r:embed="rId2"/>
                <a:stretch>
                  <a:fillRect t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1066800" y="4572000"/>
                <a:ext cx="22098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i="1" dirty="0">
                    <a:latin typeface="Cambria Math"/>
                  </a:rPr>
                  <a:t>v2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i="1" dirty="0">
                                  <a:latin typeface="Cambria Math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−2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i="1" dirty="0">
                                      <a:latin typeface="Cambria Math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1600" i="1">
                                      <a:latin typeface="Cambria Math"/>
                                    </a:rPr>
                                    <m:t>=−3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i="1" dirty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1600" i="1">
                                      <a:latin typeface="Cambria Math"/>
                                    </a:rPr>
                                    <m:t>=−2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dirty="0"/>
                                    <m:t> </m:t>
                                  </m:r>
                                </m:e>
                              </m:eqArr>
                            </m:e>
                          </m:eqArr>
                        </m:e>
                      </m:acc>
                    </m:oMath>
                  </m:oMathPara>
                </a14:m>
                <a:endParaRPr lang="en-US" sz="1600" b="0" dirty="0"/>
              </a:p>
              <a:p>
                <a:pPr algn="ctr"/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572000"/>
                <a:ext cx="2209800" cy="1524000"/>
              </a:xfrm>
              <a:prstGeom prst="ellipse">
                <a:avLst/>
              </a:prstGeom>
              <a:blipFill rotWithShape="1">
                <a:blip r:embed="rId3"/>
                <a:stretch>
                  <a:fillRect t="-5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4" idx="4"/>
            <a:endCxn id="5" idx="0"/>
          </p:cNvCxnSpPr>
          <p:nvPr/>
        </p:nvCxnSpPr>
        <p:spPr>
          <a:xfrm>
            <a:off x="2171700" y="31242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142716" y="1230868"/>
                <a:ext cx="2314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≔0;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≔1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716" y="1230868"/>
                <a:ext cx="231441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43767" y="3210341"/>
                <a:ext cx="2665666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≤5∧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≤−3</m:t>
                      </m:r>
                    </m:oMath>
                  </m:oMathPara>
                </a14:m>
                <a:endParaRPr lang="en-US" sz="1400" b="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≔4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≤5∧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≤−3</m:t>
                      </m:r>
                      <m:r>
                        <a:rPr lang="en-US" sz="1400" b="0" i="1" smtClean="0">
                          <a:latin typeface="Cambria Math"/>
                        </a:rPr>
                        <m:t>∧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&gt;−3</m:t>
                      </m:r>
                    </m:oMath>
                  </m:oMathPara>
                </a14:m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≔4</m:t>
                      </m:r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≔−3</m:t>
                      </m:r>
                    </m:oMath>
                  </m:oMathPara>
                </a14:m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67" y="3210341"/>
                <a:ext cx="2665666" cy="123110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5638800" y="4572000"/>
                <a:ext cx="22098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latin typeface="Cambria Math"/>
                  </a:rPr>
                  <a:t>v3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=−4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=−2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Cambria Math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=2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eqArr>
                            </m:e>
                          </m:eqAr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572000"/>
                <a:ext cx="2209800" cy="1524000"/>
              </a:xfrm>
              <a:prstGeom prst="ellipse">
                <a:avLst/>
              </a:prstGeom>
              <a:blipFill rotWithShape="1">
                <a:blip r:embed="rId6"/>
                <a:stretch>
                  <a:fillRect t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5" idx="6"/>
            <a:endCxn id="10" idx="2"/>
          </p:cNvCxnSpPr>
          <p:nvPr/>
        </p:nvCxnSpPr>
        <p:spPr>
          <a:xfrm>
            <a:off x="3276600" y="5334000"/>
            <a:ext cx="2362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4687669"/>
                <a:ext cx="13457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≤−5</m:t>
                      </m:r>
                    </m:oMath>
                  </m:oMathPara>
                </a14:m>
                <a:endParaRPr lang="en-US" b="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≔−4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4687669"/>
                <a:ext cx="1345753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5638800" y="1600200"/>
                <a:ext cx="2209800" cy="1524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latin typeface="Cambria Math"/>
                  </a:rPr>
                  <a:t>v4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=1 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eqArr>
                          </m:e>
                        </m:eqAr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600200"/>
                <a:ext cx="2209800" cy="1524000"/>
              </a:xfrm>
              <a:prstGeom prst="ellipse">
                <a:avLst/>
              </a:prstGeom>
              <a:blipFill rotWithShape="1">
                <a:blip r:embed="rId8"/>
                <a:stretch>
                  <a:fillRect t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0" idx="0"/>
            <a:endCxn id="15" idx="4"/>
          </p:cNvCxnSpPr>
          <p:nvPr/>
        </p:nvCxnSpPr>
        <p:spPr>
          <a:xfrm flipV="1">
            <a:off x="6743700" y="31242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05600" y="3340894"/>
                <a:ext cx="2656561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≥−3∧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≤−</m:t>
                    </m:r>
                  </m:oMath>
                </a14:m>
                <a:r>
                  <a:rPr lang="en-US" sz="1400" b="0" i="1" dirty="0">
                    <a:latin typeface="Cambria Math"/>
                  </a:rPr>
                  <a:t>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≔−2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≔−1</m:t>
                      </m:r>
                    </m:oMath>
                  </m:oMathPara>
                </a14:m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≥−3∧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≤</m:t>
                    </m:r>
                    <m:r>
                      <a:rPr lang="en-US" sz="1400" b="0" i="1" smtClean="0">
                        <a:latin typeface="Cambria Math"/>
                      </a:rPr>
                      <m:t>−2 ∧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&gt;−2</m:t>
                    </m:r>
                  </m:oMath>
                </a14:m>
                <a:r>
                  <a:rPr lang="en-US" sz="1400" i="1" dirty="0">
                    <a:latin typeface="Cambria Math"/>
                  </a:rPr>
                  <a:t>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≔−2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≔−1</m:t>
                      </m:r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−2</m:t>
                      </m:r>
                    </m:oMath>
                  </m:oMathPara>
                </a14:m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3340894"/>
                <a:ext cx="2656561" cy="1231106"/>
              </a:xfrm>
              <a:prstGeom prst="rect">
                <a:avLst/>
              </a:prstGeom>
              <a:blipFill rotWithShape="1">
                <a:blip r:embed="rId9"/>
                <a:stretch>
                  <a:fillRect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5" idx="2"/>
            <a:endCxn id="4" idx="6"/>
          </p:cNvCxnSpPr>
          <p:nvPr/>
        </p:nvCxnSpPr>
        <p:spPr>
          <a:xfrm flipH="1">
            <a:off x="3429000" y="23622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703102" y="1715868"/>
                <a:ext cx="16010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≥0∧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≤</m:t>
                    </m:r>
                  </m:oMath>
                </a14:m>
                <a:r>
                  <a:rPr lang="en-US" b="0" i="1" dirty="0">
                    <a:latin typeface="Cambria Math"/>
                  </a:rPr>
                  <a:t>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≔1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102" y="1715868"/>
                <a:ext cx="1601079" cy="646331"/>
              </a:xfrm>
              <a:prstGeom prst="rect">
                <a:avLst/>
              </a:prstGeom>
              <a:blipFill rotWithShape="1">
                <a:blip r:embed="rId10"/>
                <a:stretch>
                  <a:fillRect t="-5660" r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endCxn id="4" idx="0"/>
          </p:cNvCxnSpPr>
          <p:nvPr/>
        </p:nvCxnSpPr>
        <p:spPr>
          <a:xfrm>
            <a:off x="2171700" y="8382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81400" y="2362199"/>
                <a:ext cx="20574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&lt;</m:t>
                    </m:r>
                    <m:r>
                      <a:rPr lang="en-US" sz="1400" i="1">
                        <a:latin typeface="Cambria Math"/>
                      </a:rPr>
                      <m:t>0</m:t>
                    </m:r>
                    <m:r>
                      <a:rPr lang="en-US" sz="1400" b="0" i="1" smtClean="0">
                        <a:latin typeface="Cambria Math"/>
                      </a:rPr>
                      <m:t>∧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≥0</m:t>
                    </m:r>
                    <m:r>
                      <a:rPr lang="en-US" sz="1400" i="1">
                        <a:latin typeface="Cambria Math"/>
                      </a:rPr>
                      <m:t>∧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≤</m:t>
                    </m:r>
                  </m:oMath>
                </a14:m>
                <a:r>
                  <a:rPr lang="en-US" sz="1400" i="1" dirty="0">
                    <a:latin typeface="Cambria Math"/>
                  </a:rPr>
                  <a:t>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≔0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≔1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362199"/>
                <a:ext cx="2057400" cy="523220"/>
              </a:xfrm>
              <a:prstGeom prst="rect">
                <a:avLst/>
              </a:prstGeom>
              <a:blipFill rotWithShape="1">
                <a:blip r:embed="rId11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2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this be further generalized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initialized Rectangular HA, control state reachability is decidable</a:t>
            </a:r>
          </a:p>
          <a:p>
            <a:pPr lvl="1"/>
            <a:r>
              <a:rPr lang="en-US" dirty="0"/>
              <a:t>Can we drop the initialization restriction?</a:t>
            </a:r>
          </a:p>
          <a:p>
            <a:pPr lvl="2"/>
            <a:r>
              <a:rPr lang="en-US" dirty="0"/>
              <a:t>No, problem becomes undecidable (next time)</a:t>
            </a:r>
          </a:p>
          <a:p>
            <a:pPr lvl="1"/>
            <a:r>
              <a:rPr lang="en-US" dirty="0"/>
              <a:t>Can we drop the rectangular restriction?</a:t>
            </a:r>
          </a:p>
          <a:p>
            <a:pPr lvl="2"/>
            <a:r>
              <a:rPr lang="en-US" dirty="0"/>
              <a:t>No, problem becomes undecidable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33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reachability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54931"/>
            <a:ext cx="5657202" cy="231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717809"/>
            <a:ext cx="5780690" cy="207033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08D26-7E15-A843-9A32-29D7E92E80D7}"/>
              </a:ext>
            </a:extLst>
          </p:cNvPr>
          <p:cNvSpPr txBox="1"/>
          <p:nvPr/>
        </p:nvSpPr>
        <p:spPr>
          <a:xfrm>
            <a:off x="5809602" y="1517077"/>
            <a:ext cx="140134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Tools: </a:t>
            </a:r>
          </a:p>
          <a:p>
            <a:r>
              <a:rPr lang="en-US" sz="2800" dirty="0" err="1"/>
              <a:t>SpaceEX</a:t>
            </a:r>
            <a:endParaRPr lang="en-US" sz="2800" dirty="0"/>
          </a:p>
          <a:p>
            <a:r>
              <a:rPr lang="en-US" sz="2800" dirty="0"/>
              <a:t>CORA</a:t>
            </a:r>
          </a:p>
          <a:p>
            <a:r>
              <a:rPr lang="en-US" sz="2800" dirty="0"/>
              <a:t>C2E2</a:t>
            </a:r>
          </a:p>
          <a:p>
            <a:r>
              <a:rPr lang="en-US" sz="2800" dirty="0"/>
              <a:t>Flow*</a:t>
            </a:r>
          </a:p>
          <a:p>
            <a:r>
              <a:rPr lang="en-US" sz="2800" dirty="0" err="1"/>
              <a:t>DryVR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7573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Data structures critical for reachability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Hyperrectangles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mr-IN" sz="2000" b="0" i="0" dirty="0">
                                    <a:latin typeface="Cambria Math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mr-IN" sz="2000" b="0" i="0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mr-IN" sz="2000" b="0" i="0" dirty="0"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mr-IN" sz="2000" b="0" i="0" dirty="0">
                                    <a:latin typeface="Cambria Math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mr-IN" sz="2000" b="0" i="0" dirty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0" dirty="0" smtClean="0">
                            <a:latin typeface="Cambria Math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0" dirty="0" smtClean="0">
                            <a:latin typeface="Cambria Math" charset="0"/>
                          </a:rPr>
                          <m:t> 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charset="0"/>
                                  </a:rPr>
                                  <m:t>x</m:t>
                                </m:r>
                                <m:r>
                                  <a:rPr lang="en-US" sz="2000" b="0" i="0" dirty="0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a:rPr lang="en-US" sz="2000" b="0" i="0" dirty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sz="2000" b="0" i="0" dirty="0" smtClean="0">
                                <a:latin typeface="Cambria Math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</a:rPr>
                              <m:t>∞</m:t>
                            </m:r>
                          </m:sub>
                        </m:sSub>
                      </m:sub>
                    </m:sSub>
                    <m:r>
                      <a:rPr lang="en-US" sz="2000" b="0" i="1" dirty="0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a:rPr lang="en-US" sz="2000" b="0" i="0" dirty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dirty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1" dirty="0">
                                        <a:latin typeface="Cambria Math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a:rPr lang="en-US" sz="2000" b="0" i="1" dirty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sz="2000" b="0" dirty="0">
                                <a:latin typeface="Cambria Math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sz="2000" b="0" i="1" dirty="0">
                                <a:latin typeface="Cambria Math" charset="0"/>
                              </a:rPr>
                              <m:t>∞</m:t>
                            </m:r>
                          </m:sub>
                        </m:sSub>
                      </m:sub>
                    </m:sSub>
                    <m:r>
                      <a:rPr lang="en-US" sz="2000" b="0" i="1" dirty="0" smtClean="0">
                        <a:latin typeface="Cambria Math" charset="0"/>
                      </a:rPr>
                      <m:t>}</m:t>
                    </m:r>
                    <m:r>
                      <a:rPr lang="mr-IN" sz="2000" b="0" i="0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r>
                  <a:rPr lang="en-US" sz="2400" dirty="0" err="1"/>
                  <a:t>Polyhedra</a:t>
                </a:r>
                <a:endParaRPr lang="en-US" sz="2400" dirty="0"/>
              </a:p>
              <a:p>
                <a:r>
                  <a:rPr lang="en-US" sz="2400" dirty="0"/>
                  <a:t>Zonotopes </a:t>
                </a:r>
                <a:r>
                  <a:rPr lang="en-US" sz="2400" dirty="0">
                    <a:solidFill>
                      <a:srgbClr val="00B0F0"/>
                    </a:solidFill>
                  </a:rPr>
                  <a:t>[Girard 2005]</a:t>
                </a:r>
              </a:p>
              <a:p>
                <a:r>
                  <a:rPr lang="en-US" sz="2400" dirty="0"/>
                  <a:t>Ellipsoids </a:t>
                </a:r>
                <a:r>
                  <a:rPr lang="en-US" sz="2400" dirty="0">
                    <a:solidFill>
                      <a:srgbClr val="00B0F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B0F0"/>
                    </a:solidFill>
                  </a:rPr>
                  <a:t>Kurzhanskiy</a:t>
                </a:r>
                <a:r>
                  <a:rPr lang="en-US" sz="2400" dirty="0">
                    <a:solidFill>
                      <a:srgbClr val="00B0F0"/>
                    </a:solidFill>
                  </a:rPr>
                  <a:t> 2001]</a:t>
                </a:r>
                <a:endParaRPr lang="en-US" sz="2400" dirty="0"/>
              </a:p>
              <a:p>
                <a:r>
                  <a:rPr lang="en-US" sz="2400" dirty="0"/>
                  <a:t>Support functions </a:t>
                </a:r>
                <a:r>
                  <a:rPr lang="en-US" sz="2400" dirty="0">
                    <a:solidFill>
                      <a:srgbClr val="00B0F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B0F0"/>
                    </a:solidFill>
                  </a:rPr>
                  <a:t>Guernic</a:t>
                </a:r>
                <a:r>
                  <a:rPr lang="en-US" sz="2400" dirty="0">
                    <a:solidFill>
                      <a:srgbClr val="00B0F0"/>
                    </a:solidFill>
                  </a:rPr>
                  <a:t> et al. 2009]</a:t>
                </a:r>
              </a:p>
              <a:p>
                <a:r>
                  <a:rPr lang="en-US" sz="2400" dirty="0"/>
                  <a:t>Generalized star set </a:t>
                </a:r>
                <a:r>
                  <a:rPr lang="en-US" sz="2400" dirty="0">
                    <a:solidFill>
                      <a:srgbClr val="00B0F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B0F0"/>
                    </a:solidFill>
                  </a:rPr>
                  <a:t>Duggirala</a:t>
                </a:r>
                <a:r>
                  <a:rPr lang="en-US" sz="2400" dirty="0">
                    <a:solidFill>
                      <a:srgbClr val="00B0F0"/>
                    </a:solidFill>
                  </a:rPr>
                  <a:t> and Viswanathan 2018]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5DC7-DC4C-BE4A-9347-C82D7936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FAC54-488E-E84B-BB4D-520BD1CA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5875"/>
            <a:ext cx="2705100" cy="2190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CB08F9-FBDE-CE44-8DD6-CE3DF8F0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417638"/>
            <a:ext cx="5943600" cy="267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A2DD4B-B9F8-AD4E-88BB-7F1CD264C1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614450">
            <a:off x="-153257" y="4992282"/>
            <a:ext cx="1730221" cy="1019990"/>
          </a:xfrm>
          <a:prstGeom prst="rect">
            <a:avLst/>
          </a:prstGeom>
        </p:spPr>
      </p:pic>
      <p:pic>
        <p:nvPicPr>
          <p:cNvPr id="12" name="Picture 2" descr="https://lh3.googleusercontent.com/a7PVyToL8kfYf3sDnAJw-gKrOfyJP1d24H6DEU1rRiSYv5G-Fk9-vHkr_Nt2tsBoLkW22HKAoMsK-ENv7kfPq6vYpDLAkZg3UmofJbgL3kQ-fiKssRHNslLc5lIHGhTzquTpYp_q6sg">
            <a:extLst>
              <a:ext uri="{FF2B5EF4-FFF2-40B4-BE49-F238E27FC236}">
                <a16:creationId xmlns:a16="http://schemas.microsoft.com/office/drawing/2014/main" id="{716A84FC-DF5F-0F49-8F23-DF28D5D28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228701"/>
            <a:ext cx="4140977" cy="232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F16 Fighter plane transparent background ~ Free Png Images">
            <a:extLst>
              <a:ext uri="{FF2B5EF4-FFF2-40B4-BE49-F238E27FC236}">
                <a16:creationId xmlns:a16="http://schemas.microsoft.com/office/drawing/2014/main" id="{2C6370F9-656D-A84A-8508-B5A83ACB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54191" y="4334027"/>
            <a:ext cx="2285060" cy="9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43F38E2-4E23-6F4F-8CE5-0F59CAA43B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4" r="9714"/>
          <a:stretch/>
        </p:blipFill>
        <p:spPr>
          <a:xfrm>
            <a:off x="6197821" y="5502278"/>
            <a:ext cx="2623091" cy="11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74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152" y="1503698"/>
            <a:ext cx="5895711" cy="4421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603" y="3838710"/>
            <a:ext cx="914060" cy="686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996" y="2744899"/>
            <a:ext cx="985739" cy="7339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624" y="2928495"/>
            <a:ext cx="1191053" cy="7860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738" y="2184249"/>
            <a:ext cx="1141563" cy="6804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897" y="1772001"/>
            <a:ext cx="856340" cy="67035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9" idx="2"/>
          </p:cNvCxnSpPr>
          <p:nvPr/>
        </p:nvCxnSpPr>
        <p:spPr>
          <a:xfrm>
            <a:off x="1385633" y="4524819"/>
            <a:ext cx="0" cy="516305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40520" y="2864711"/>
            <a:ext cx="0" cy="175837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727151" y="3714589"/>
            <a:ext cx="0" cy="1068382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75041" y="3480140"/>
            <a:ext cx="16825" cy="1142941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472067" y="2442357"/>
            <a:ext cx="0" cy="103648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28952" y="673160"/>
            <a:ext cx="8686096" cy="8546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C2E2 generated safety certificate for a given user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1735740" y="5344803"/>
            <a:ext cx="11596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+mj-lt"/>
              </a:rPr>
              <a:t>Unsafe region</a:t>
            </a:r>
          </a:p>
        </p:txBody>
      </p:sp>
      <p:sp>
        <p:nvSpPr>
          <p:cNvPr id="17" name="Rectangle 16"/>
          <p:cNvSpPr/>
          <p:nvPr/>
        </p:nvSpPr>
        <p:spPr>
          <a:xfrm rot="1977867">
            <a:off x="3330444" y="4451146"/>
            <a:ext cx="8603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+mj-lt"/>
              </a:rPr>
              <a:t>Reach set</a:t>
            </a:r>
          </a:p>
        </p:txBody>
      </p:sp>
      <p:pic>
        <p:nvPicPr>
          <p:cNvPr id="2" name="ezgif.com-video-cutter (1)">
            <a:hlinkClick r:id="" action="ppaction://media"/>
            <a:extLst>
              <a:ext uri="{FF2B5EF4-FFF2-40B4-BE49-F238E27FC236}">
                <a16:creationId xmlns:a16="http://schemas.microsoft.com/office/drawing/2014/main" id="{9163B099-A291-49B3-8A39-2CBA9FEF9C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22119" t="20592" r="26724" b="20711"/>
          <a:stretch/>
        </p:blipFill>
        <p:spPr>
          <a:xfrm>
            <a:off x="6348314" y="1777079"/>
            <a:ext cx="2598124" cy="167686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7C60FE0-A69F-6F4E-8F05-46C283154BE1}"/>
              </a:ext>
            </a:extLst>
          </p:cNvPr>
          <p:cNvSpPr/>
          <p:nvPr/>
        </p:nvSpPr>
        <p:spPr>
          <a:xfrm>
            <a:off x="6294864" y="3897568"/>
            <a:ext cx="2849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dirty="0">
                <a:latin typeface="+mj-lt"/>
              </a:rPr>
              <a:t>Verify no collision with </a:t>
            </a:r>
            <a:r>
              <a:rPr lang="en-US" b="1" dirty="0">
                <a:latin typeface="+mj-lt"/>
              </a:rPr>
              <a:t>uncertainties</a:t>
            </a:r>
            <a:r>
              <a:rPr lang="en-US" dirty="0">
                <a:latin typeface="+mj-lt"/>
              </a:rPr>
              <a:t>: speeds in [70, 85] mph and acceleration range of NPC </a:t>
            </a:r>
          </a:p>
        </p:txBody>
      </p:sp>
    </p:spTree>
    <p:extLst>
      <p:ext uri="{BB962C8B-B14F-4D97-AF65-F5344CB8AC3E}">
        <p14:creationId xmlns:p14="http://schemas.microsoft.com/office/powerpoint/2010/main" val="31639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2446" y="1548658"/>
            <a:ext cx="6080113" cy="4349699"/>
            <a:chOff x="974558" y="604076"/>
            <a:chExt cx="8939463" cy="63670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970"/>
            <a:stretch/>
          </p:blipFill>
          <p:spPr>
            <a:xfrm>
              <a:off x="974558" y="604076"/>
              <a:ext cx="8939463" cy="636702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8362" y="3829116"/>
              <a:ext cx="1465595" cy="8746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2003" y="2603399"/>
              <a:ext cx="1495871" cy="90470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3957" y="1209638"/>
              <a:ext cx="1624535" cy="102495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3390875" y="4703745"/>
              <a:ext cx="2030" cy="686402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685000" y="2234594"/>
              <a:ext cx="38126" cy="3287905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44384" y="3520303"/>
              <a:ext cx="0" cy="1679043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231" y="998891"/>
            <a:ext cx="8515350" cy="527145"/>
          </a:xfrm>
        </p:spPr>
        <p:txBody>
          <a:bodyPr>
            <a:noAutofit/>
          </a:bodyPr>
          <a:lstStyle/>
          <a:p>
            <a:r>
              <a:rPr lang="en-US" sz="3000" dirty="0"/>
              <a:t>For a different user model C2E2 finds a corner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3585165" y="3075001"/>
            <a:ext cx="22652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+mj-lt"/>
              </a:rPr>
              <a:t>counter-example </a:t>
            </a:r>
          </a:p>
          <a:p>
            <a:r>
              <a:rPr lang="en-US" sz="1500" b="1" dirty="0">
                <a:latin typeface="+mj-lt"/>
              </a:rPr>
              <a:t>visualized</a:t>
            </a:r>
          </a:p>
        </p:txBody>
      </p:sp>
      <p:pic>
        <p:nvPicPr>
          <p:cNvPr id="9" name="Unsafe3">
            <a:hlinkClick r:id="" action="ppaction://media"/>
            <a:extLst>
              <a:ext uri="{FF2B5EF4-FFF2-40B4-BE49-F238E27FC236}">
                <a16:creationId xmlns:a16="http://schemas.microsoft.com/office/drawing/2014/main" id="{9D890927-2433-4ADC-9E3E-60F53FD4A4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69" end="32845"/>
                </p14:media>
              </p:ext>
            </p:extLst>
          </p:nvPr>
        </p:nvPicPr>
        <p:blipFill rotWithShape="1">
          <a:blip r:embed="rId8"/>
          <a:srcRect l="30715" t="27193" r="24844" b="22007"/>
          <a:stretch/>
        </p:blipFill>
        <p:spPr>
          <a:xfrm>
            <a:off x="6282559" y="1753293"/>
            <a:ext cx="2606040" cy="167570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A71272-669E-BA45-B513-EE7B9018E924}"/>
              </a:ext>
            </a:extLst>
          </p:cNvPr>
          <p:cNvSpPr/>
          <p:nvPr/>
        </p:nvSpPr>
        <p:spPr>
          <a:xfrm>
            <a:off x="6097744" y="4133134"/>
            <a:ext cx="2975669" cy="118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sz="1500" dirty="0">
                <a:latin typeface="+mj-lt"/>
              </a:rPr>
              <a:t>Verify </a:t>
            </a:r>
            <a:r>
              <a:rPr lang="en-US" sz="1500" dirty="0"/>
              <a:t>no collision </a:t>
            </a:r>
            <a:r>
              <a:rPr lang="en-US" sz="1500" dirty="0">
                <a:latin typeface="+mj-lt"/>
              </a:rPr>
              <a:t>with </a:t>
            </a:r>
            <a:r>
              <a:rPr lang="en-US" sz="1500" b="1" dirty="0">
                <a:latin typeface="+mj-lt"/>
              </a:rPr>
              <a:t>uncertainties</a:t>
            </a:r>
            <a:r>
              <a:rPr lang="en-US" sz="1500" dirty="0">
                <a:latin typeface="+mj-lt"/>
              </a:rPr>
              <a:t> like speeds in [70, 85] mph and </a:t>
            </a:r>
            <a:r>
              <a:rPr lang="en-US" sz="1500" b="1" dirty="0">
                <a:latin typeface="+mj-lt"/>
              </a:rPr>
              <a:t>bigger</a:t>
            </a:r>
            <a:r>
              <a:rPr lang="en-US" sz="1500" dirty="0">
                <a:latin typeface="+mj-lt"/>
              </a:rPr>
              <a:t> acceleration range of NPC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04733-08C8-644A-A9ED-B7AF7892181F}"/>
              </a:ext>
            </a:extLst>
          </p:cNvPr>
          <p:cNvSpPr txBox="1"/>
          <p:nvPr/>
        </p:nvSpPr>
        <p:spPr>
          <a:xfrm>
            <a:off x="4003262" y="5743692"/>
            <a:ext cx="2949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</a:schemeClr>
                </a:solidFill>
              </a:rPr>
              <a:t>SAYAN MITRA   @</a:t>
            </a:r>
            <a:r>
              <a:rPr lang="en-US" sz="1050" dirty="0" err="1">
                <a:solidFill>
                  <a:schemeClr val="tx1">
                    <a:lumMod val="50000"/>
                  </a:schemeClr>
                </a:solidFill>
              </a:rPr>
              <a:t>Mitrasayn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02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817F-A90D-1B46-AB05-719F0D62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kern="1200" dirty="0">
                <a:solidFill>
                  <a:schemeClr val="tx1"/>
                </a:solidFill>
                <a:ea typeface="+mj-ea"/>
                <a:cs typeface="+mj-cs"/>
              </a:rPr>
              <a:t>Data structures: rectangles and ellipsoids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82271-9E71-CB44-89C1-6991CC04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93" y="1756085"/>
            <a:ext cx="7286614" cy="47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8988-E462-964B-8BD4-776BFB79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Reachability in finite state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5C8EB-1D1C-304E-86C5-55393B8F4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𝑅𝑒𝑎𝑐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set of states reachable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400" dirty="0"/>
                  <a:t> by automaton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/>
                  <a:t>An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invariant</a:t>
                </a:r>
                <a:r>
                  <a:rPr lang="en-US" sz="2400" b="1" dirty="0"/>
                  <a:t> </a:t>
                </a:r>
                <a:r>
                  <a:rPr lang="en-US" sz="2400" dirty="0"/>
                  <a:t>is a set of states I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𝑅𝑒𝑎𝑐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/>
                  <a:t>How to check whether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reachable</a:t>
                </a:r>
                <a:r>
                  <a:rPr lang="en-US" sz="2400" b="1" dirty="0"/>
                  <a:t> ? </a:t>
                </a:r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5C8EB-1D1C-304E-86C5-55393B8F4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29BF40-E438-8C46-859B-6B2049DA73D4}"/>
                  </a:ext>
                </a:extLst>
              </p:cNvPr>
              <p:cNvSpPr/>
              <p:nvPr/>
            </p:nvSpPr>
            <p:spPr>
              <a:xfrm>
                <a:off x="6096000" y="3448542"/>
                <a:ext cx="2898648" cy="31348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Q: All states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  <a:p>
                <a:pPr algn="ctr"/>
                <a:endParaRPr lang="en-US" sz="135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29BF40-E438-8C46-859B-6B2049DA7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48542"/>
                <a:ext cx="2898648" cy="3134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022BE93-AC52-3945-BA4D-BEE4373CE57C}"/>
                  </a:ext>
                </a:extLst>
              </p:cNvPr>
              <p:cNvSpPr/>
              <p:nvPr/>
            </p:nvSpPr>
            <p:spPr>
              <a:xfrm>
                <a:off x="6229478" y="4323230"/>
                <a:ext cx="2631692" cy="21050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Invariant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100" dirty="0"/>
              </a:p>
              <a:p>
                <a:pPr algn="ctr"/>
                <a:endParaRPr lang="en-US" sz="2100" dirty="0"/>
              </a:p>
              <a:p>
                <a:pPr algn="ctr"/>
                <a:endParaRPr lang="en-US" sz="2100" dirty="0"/>
              </a:p>
              <a:p>
                <a:pPr algn="ctr"/>
                <a:endParaRPr lang="en-US" sz="2100" dirty="0"/>
              </a:p>
              <a:p>
                <a:pPr algn="ctr"/>
                <a:endParaRPr lang="en-US" sz="21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022BE93-AC52-3945-BA4D-BEE4373CE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478" y="4323230"/>
                <a:ext cx="2631692" cy="21050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74843C3-7B5F-374A-AF95-5865304E6553}"/>
                  </a:ext>
                </a:extLst>
              </p:cNvPr>
              <p:cNvSpPr/>
              <p:nvPr/>
            </p:nvSpPr>
            <p:spPr>
              <a:xfrm>
                <a:off x="6408929" y="4991663"/>
                <a:ext cx="2272790" cy="110743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𝑅𝑒𝑎𝑐h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74843C3-7B5F-374A-AF95-5865304E6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929" y="4991663"/>
                <a:ext cx="2272790" cy="110743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B6FB72C-26E8-6849-8C56-730C5BF6D509}"/>
                  </a:ext>
                </a:extLst>
              </p:cNvPr>
              <p:cNvSpPr/>
              <p:nvPr/>
            </p:nvSpPr>
            <p:spPr>
              <a:xfrm>
                <a:off x="6828255" y="5662306"/>
                <a:ext cx="811553" cy="31166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135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B6FB72C-26E8-6849-8C56-730C5BF6D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255" y="5662306"/>
                <a:ext cx="811553" cy="311662"/>
              </a:xfrm>
              <a:prstGeom prst="ellipse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644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4A62-9027-A54F-92EC-AFDBC495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Zonotopes and polytopes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3087D-FE68-094F-8A05-54EC853BA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1" y="1277505"/>
            <a:ext cx="7846965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39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 restricted classes of HA, e.g., ITA, IRHA, Control state reachability is decidable (Alur-Dill)</a:t>
            </a:r>
          </a:p>
          <a:p>
            <a:r>
              <a:rPr lang="en-US" dirty="0"/>
              <a:t>The problem becomes undecidable for RHA (</a:t>
            </a:r>
            <a:r>
              <a:rPr lang="en-US" dirty="0" err="1"/>
              <a:t>Henzinger</a:t>
            </a:r>
            <a:r>
              <a:rPr lang="en-US" dirty="0"/>
              <a:t> et al.)</a:t>
            </a:r>
          </a:p>
          <a:p>
            <a:pPr lvl="1"/>
            <a:r>
              <a:rPr lang="en-US" dirty="0"/>
              <a:t>Important message to re-focus on relaxed problem</a:t>
            </a:r>
          </a:p>
          <a:p>
            <a:pPr lvl="1"/>
            <a:r>
              <a:rPr lang="en-US" dirty="0"/>
              <a:t>Bounded time, approximate reachability</a:t>
            </a:r>
          </a:p>
          <a:p>
            <a:r>
              <a:rPr lang="en-US" dirty="0"/>
              <a:t>Many tools and successful applications using iterative </a:t>
            </a:r>
            <a:r>
              <a:rPr lang="en-US" b="1" i="1" dirty="0"/>
              <a:t>Post</a:t>
            </a:r>
            <a:r>
              <a:rPr lang="en-US" dirty="0"/>
              <a:t> computations</a:t>
            </a:r>
          </a:p>
          <a:p>
            <a:r>
              <a:rPr lang="en-US" dirty="0"/>
              <a:t>Choice of data-structure critical for practical performance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2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as graph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Q1. 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is a state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reachable? </a:t>
                </a:r>
              </a:p>
              <a:p>
                <a:pPr marL="0" indent="0">
                  <a:buNone/>
                </a:pPr>
                <a:r>
                  <a:rPr lang="en-US" dirty="0"/>
                  <a:t>Define a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dirty="0"/>
                  <a:t> where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Q2. Does there exist a path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</m:oMath>
                </a14:m>
                <a:r>
                  <a:rPr lang="en-US" dirty="0"/>
                  <a:t> from any state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Perform Depth First or Breadth First Search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 complexity of BFS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 + 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Space complexity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(|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lvl="1" indent="0">
                  <a:buNone/>
                </a:pP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>
                <a:blip r:embed="rId2"/>
                <a:stretch>
                  <a:fillRect l="-1339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6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CBA40-C419-AD4B-9189-6A391676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Nondeterministic reachability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28FDB2-30C7-5840-92C0-E58549398E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/>
                  <a:t>Input:</a:t>
                </a:r>
                <a:r>
                  <a:rPr lang="en-US" dirty="0"/>
                  <a:t> G = (V, E)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:=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err="1"/>
                  <a:t>vcurrent</a:t>
                </a:r>
                <a:r>
                  <a:rPr lang="en-US" dirty="0"/>
                  <a:t> := </a:t>
                </a:r>
                <a:r>
                  <a:rPr lang="en-US" b="1" dirty="0"/>
                  <a:t>choose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/>
                  <a:t>If </a:t>
                </a:r>
                <a:r>
                  <a:rPr lang="en-US" dirty="0" err="1"/>
                  <a:t>vcurrent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return ‘‘yes”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/>
                  <a:t>Else</a:t>
                </a:r>
                <a:r>
                  <a:rPr lang="en-US" dirty="0"/>
                  <a:t> For </a:t>
                </a:r>
                <a:r>
                  <a:rPr lang="en-US" dirty="0" err="1"/>
                  <a:t>i</a:t>
                </a:r>
                <a:r>
                  <a:rPr lang="en-US" dirty="0"/>
                  <a:t> =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   </a:t>
                </a:r>
                <a:r>
                  <a:rPr lang="en-US" dirty="0" err="1"/>
                  <a:t>vnext</a:t>
                </a:r>
                <a:r>
                  <a:rPr lang="en-US" dirty="0"/>
                  <a:t> := </a:t>
                </a:r>
                <a:r>
                  <a:rPr lang="en-US" b="1" dirty="0"/>
                  <a:t>choose</a:t>
                </a:r>
                <a:r>
                  <a:rPr lang="en-US" dirty="0"/>
                  <a:t> V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   </a:t>
                </a:r>
                <a:r>
                  <a:rPr lang="en-US" b="1" dirty="0"/>
                  <a:t>If </a:t>
                </a:r>
                <a:r>
                  <a:rPr lang="en-US" dirty="0"/>
                  <a:t>(</a:t>
                </a:r>
                <a:r>
                  <a:rPr lang="en-US" dirty="0" err="1"/>
                  <a:t>vcurrent</a:t>
                </a:r>
                <a:r>
                  <a:rPr lang="en-US" dirty="0"/>
                  <a:t>, </a:t>
                </a:r>
                <a:r>
                  <a:rPr lang="en-US" dirty="0" err="1"/>
                  <a:t>vnext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E break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  </a:t>
                </a:r>
                <a:r>
                  <a:rPr lang="en-US" b="1" dirty="0"/>
                  <a:t> If </a:t>
                </a:r>
                <a:r>
                  <a:rPr lang="en-US" dirty="0" err="1"/>
                  <a:t>vnext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T </a:t>
                </a:r>
                <a:r>
                  <a:rPr lang="en-US" b="1" dirty="0"/>
                  <a:t>return</a:t>
                </a:r>
                <a:r>
                  <a:rPr lang="en-US" dirty="0"/>
                  <a:t> ‘‘yes”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   </a:t>
                </a:r>
                <a:r>
                  <a:rPr lang="en-US" dirty="0" err="1"/>
                  <a:t>vcurrent</a:t>
                </a:r>
                <a:r>
                  <a:rPr lang="en-US" dirty="0"/>
                  <a:t> := </a:t>
                </a:r>
                <a:r>
                  <a:rPr lang="en-US" dirty="0" err="1"/>
                  <a:t>vnext</a:t>
                </a: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/>
                  <a:t>Return</a:t>
                </a:r>
                <a:r>
                  <a:rPr lang="en-US" dirty="0"/>
                  <a:t> ‘‘no”</a:t>
                </a:r>
                <a:endParaRPr lang="en-US" sz="44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4400" dirty="0"/>
                  <a:t>Requires only O(log |Q|) bits of memory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4400" dirty="0"/>
                  <a:t>Using </a:t>
                </a:r>
                <a:r>
                  <a:rPr lang="en-US" sz="4400" dirty="0" err="1"/>
                  <a:t>Savitch’s</a:t>
                </a:r>
                <a:r>
                  <a:rPr lang="en-US" sz="4400" dirty="0"/>
                  <a:t> construction we get a deterministic algorithm that uses O(log</a:t>
                </a:r>
                <a:r>
                  <a:rPr lang="en-US" sz="4400" baseline="30000" dirty="0"/>
                  <a:t>2</a:t>
                </a:r>
                <a:r>
                  <a:rPr lang="en-US" sz="4400" dirty="0"/>
                  <a:t>|Q|) bits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28FDB2-30C7-5840-92C0-E58549398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83162"/>
              </a:xfrm>
              <a:blipFill>
                <a:blip r:embed="rId2"/>
                <a:stretch>
                  <a:fillRect l="-1235" t="-763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55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Clocks and Clock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B0F0"/>
                    </a:solidFill>
                  </a:rPr>
                  <a:t>clock variable </a:t>
                </a:r>
                <a:r>
                  <a:rPr lang="en-US" dirty="0"/>
                  <a:t>x is a continuous (analog) variable of type real such that along any trajectory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en-US" dirty="0"/>
                  <a:t> of x, for all 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𝑑𝑜𝑚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  <m:r>
                          <a:rPr lang="en-US" b="0" i="1" smtClean="0">
                            <a:latin typeface="Cambria Math"/>
                          </a:rPr>
                          <m:t>↓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. 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For a set X of clock variables, 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Φ</m:t>
                    </m:r>
                  </m:oMath>
                </a14:m>
                <a:r>
                  <a:rPr lang="en-US" dirty="0"/>
                  <a:t>(X) of </a:t>
                </a:r>
                <a:r>
                  <a:rPr lang="en-US" b="1" dirty="0">
                    <a:solidFill>
                      <a:srgbClr val="00B0F0"/>
                    </a:solidFill>
                  </a:rPr>
                  <a:t>integral clock constraints </a:t>
                </a:r>
                <a:r>
                  <a:rPr lang="en-US" dirty="0"/>
                  <a:t>are expressions defined by the syntax: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/>
                  <a:t>g ::=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≥</m:t>
                        </m:r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¬ </m:t>
                    </m:r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  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∧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𝑎𝑛𝑑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∈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ℤ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Examples: x = 10;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/>
                  <a:t> [2, 5); true are valid clock constraints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What do clock constraints look like? 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Semantics of clock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9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Timed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b="1" dirty="0"/>
                  <a:t>Definition. </a:t>
                </a:r>
                <a:r>
                  <a:rPr lang="en-US" sz="2800" dirty="0"/>
                  <a:t>A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integral timed automaton </a:t>
                </a:r>
                <a:r>
                  <a:rPr lang="en-US" sz="2800" dirty="0"/>
                  <a:t>is a HIOA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=〈</m:t>
                    </m:r>
                    <m:r>
                      <a:rPr lang="en-US" sz="2800" b="0" i="1" smtClean="0">
                        <a:latin typeface="Cambria Math"/>
                      </a:rPr>
                      <m:t>𝑉</m:t>
                    </m:r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Θ</m:t>
                    </m:r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</a:rPr>
                      <m:t>𝐴</m:t>
                    </m:r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𝒯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〉</m:t>
                    </m:r>
                  </m:oMath>
                </a14:m>
                <a:r>
                  <a:rPr lang="en-US" sz="2800" dirty="0"/>
                  <a:t> where </a:t>
                </a:r>
              </a:p>
              <a:p>
                <a:pPr lvl="1"/>
                <a:r>
                  <a:rPr lang="en-US" sz="2400" dirty="0"/>
                  <a:t>V = 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sz="2400" dirty="0"/>
                  <a:t> is a set of n clocks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/>
                  <a:t> is a discrete state variable of finite type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b="1" dirty="0"/>
                  <a:t>; </a:t>
                </a:r>
                <a:r>
                  <a:rPr lang="en-US" sz="2400" b="1" dirty="0" err="1"/>
                  <a:t>stata</a:t>
                </a:r>
                <a:r>
                  <a:rPr lang="en-US" sz="2400" b="1" dirty="0"/>
                  <a:t>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 is a finite 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is a set of transitions such that </a:t>
                </a:r>
              </a:p>
              <a:p>
                <a:pPr lvl="2"/>
                <a:r>
                  <a:rPr lang="en-US" sz="2000" dirty="0"/>
                  <a:t>The guards are described by clock constraings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</a:rPr>
                      <m:t>Φ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𝑋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𝑙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0" i="1" smtClean="0">
                        <a:latin typeface="Cambria Math"/>
                      </a:rPr>
                      <m:t>𝑎</m:t>
                    </m:r>
                    <m:r>
                      <a:rPr lang="en-US" sz="2000" b="0" i="1" smtClean="0">
                        <a:latin typeface="Cambria Math"/>
                      </a:rPr>
                      <m:t>→</m:t>
                    </m:r>
                    <m:d>
                      <m:dPr>
                        <m:begChr m:val="〈"/>
                        <m:endChr m:val="〉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implies either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𝒯</m:t>
                    </m:r>
                  </m:oMath>
                </a14:m>
                <a:r>
                  <a:rPr lang="en-US" sz="2400" dirty="0"/>
                  <a:t> set of clock trajectories for the clock variables in X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87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8753</TotalTime>
  <Words>4006</Words>
  <Application>Microsoft Macintosh PowerPoint</Application>
  <PresentationFormat>On-screen Show (4:3)</PresentationFormat>
  <Paragraphs>504</Paragraphs>
  <Slides>51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Reachability analysis</vt:lpstr>
      <vt:lpstr>Next few lectures</vt:lpstr>
      <vt:lpstr>Today</vt:lpstr>
      <vt:lpstr>Reachability of Finite Automata</vt:lpstr>
      <vt:lpstr>Reachability in finite state machines</vt:lpstr>
      <vt:lpstr>Reachability as graph search</vt:lpstr>
      <vt:lpstr>Nondeterministic reachability</vt:lpstr>
      <vt:lpstr>Adding Clocks and Clock Constraints</vt:lpstr>
      <vt:lpstr>Integral Timed Automata</vt:lpstr>
      <vt:lpstr>Example: Light switch</vt:lpstr>
      <vt:lpstr>Timed Automaton application in Web Services (WS)</vt:lpstr>
      <vt:lpstr>Control State (mode) Reachability Problem</vt:lpstr>
      <vt:lpstr>Model Reachability of Integral Timed Automata is Decidable [Alur Dill 94]  </vt:lpstr>
      <vt:lpstr>An equivalence relation with a finite quotient</vt:lpstr>
      <vt:lpstr>An equivalence relation with a finite quotient</vt:lpstr>
      <vt:lpstr>What do the clock regions look like?</vt:lpstr>
      <vt:lpstr>Complexity</vt:lpstr>
      <vt:lpstr>Region automaton R(A) </vt:lpstr>
      <vt:lpstr>Time successors</vt:lpstr>
      <vt:lpstr>Example 1: Region Automata</vt:lpstr>
      <vt:lpstr>Example 2</vt:lpstr>
      <vt:lpstr>PowerPoint Presentation</vt:lpstr>
      <vt:lpstr>Special Classes of Hybrid Automata</vt:lpstr>
      <vt:lpstr>ACM NEWS: In Space, No One Can Fix Your Sign Errors--- Paul Cheng &amp; Peter Carian</vt:lpstr>
      <vt:lpstr>Clocks and Rational Clock Constraints</vt:lpstr>
      <vt:lpstr>Step 1. Rational Timed Automata</vt:lpstr>
      <vt:lpstr>Example: Rational Light switch</vt:lpstr>
      <vt:lpstr>Control State (Location) Reachability Problem</vt:lpstr>
      <vt:lpstr>Construction of ITA from RTA</vt:lpstr>
      <vt:lpstr>Step 2. Multi-Rate Automaton</vt:lpstr>
      <vt:lpstr>Control State (Location) Reachability Problem</vt:lpstr>
      <vt:lpstr>Example: Multi-rate to rational TA</vt:lpstr>
      <vt:lpstr>Step 3. Rectangular HA</vt:lpstr>
      <vt:lpstr>CSR Decidable for RHA?</vt:lpstr>
      <vt:lpstr>Step 4. Initialized Rectangular HA</vt:lpstr>
      <vt:lpstr>Example: Rectangular Initialized HA</vt:lpstr>
      <vt:lpstr>CSR Decidable for IRHA?</vt:lpstr>
      <vt:lpstr>From IRHA to Singular HA conversion</vt:lpstr>
      <vt:lpstr>Example IRHA</vt:lpstr>
      <vt:lpstr>Initialized Singular HA</vt:lpstr>
      <vt:lpstr>Transitions</vt:lpstr>
      <vt:lpstr>Initialized Singular HA</vt:lpstr>
      <vt:lpstr>Can this be further generalized ? </vt:lpstr>
      <vt:lpstr>Practical reachability</vt:lpstr>
      <vt:lpstr>Data structures critical for reachability</vt:lpstr>
      <vt:lpstr>Reachability in practice</vt:lpstr>
      <vt:lpstr>PowerPoint Presentation</vt:lpstr>
      <vt:lpstr>For a different user model C2E2 finds a corner case</vt:lpstr>
      <vt:lpstr>Data structures: rectangles and ellipsoids</vt:lpstr>
      <vt:lpstr>Zonotopes and polytopes</vt:lpstr>
      <vt:lpstr>Takeaway messages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Reachability analysis: Integer Timed Automaton</dc:title>
  <dc:creator>Mitra, Sayan</dc:creator>
  <cp:lastModifiedBy>Mitra, Sayan</cp:lastModifiedBy>
  <cp:revision>33</cp:revision>
  <dcterms:created xsi:type="dcterms:W3CDTF">2019-10-31T16:47:59Z</dcterms:created>
  <dcterms:modified xsi:type="dcterms:W3CDTF">2021-11-04T19:03:42Z</dcterms:modified>
</cp:coreProperties>
</file>